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8" r:id="rId2"/>
    <p:sldId id="317" r:id="rId3"/>
    <p:sldId id="759" r:id="rId4"/>
    <p:sldId id="760" r:id="rId5"/>
    <p:sldId id="761" r:id="rId6"/>
    <p:sldId id="762" r:id="rId7"/>
    <p:sldId id="764" r:id="rId8"/>
    <p:sldId id="763" r:id="rId9"/>
    <p:sldId id="765" r:id="rId10"/>
    <p:sldId id="766" r:id="rId11"/>
    <p:sldId id="767" r:id="rId12"/>
    <p:sldId id="768" r:id="rId13"/>
    <p:sldId id="769" r:id="rId14"/>
    <p:sldId id="770" r:id="rId15"/>
    <p:sldId id="771" r:id="rId16"/>
    <p:sldId id="772" r:id="rId17"/>
    <p:sldId id="773" r:id="rId18"/>
    <p:sldId id="774" r:id="rId19"/>
    <p:sldId id="775" r:id="rId20"/>
    <p:sldId id="776" r:id="rId21"/>
    <p:sldId id="777" r:id="rId22"/>
    <p:sldId id="778" r:id="rId23"/>
    <p:sldId id="779" r:id="rId24"/>
    <p:sldId id="780" r:id="rId25"/>
    <p:sldId id="781" r:id="rId26"/>
    <p:sldId id="782" r:id="rId27"/>
    <p:sldId id="783" r:id="rId28"/>
    <p:sldId id="784" r:id="rId29"/>
    <p:sldId id="785" r:id="rId30"/>
    <p:sldId id="786" r:id="rId31"/>
    <p:sldId id="787" r:id="rId32"/>
    <p:sldId id="788" r:id="rId33"/>
    <p:sldId id="789" r:id="rId34"/>
    <p:sldId id="790" r:id="rId35"/>
    <p:sldId id="791" r:id="rId36"/>
    <p:sldId id="792" r:id="rId37"/>
    <p:sldId id="793" r:id="rId38"/>
    <p:sldId id="794" r:id="rId39"/>
    <p:sldId id="795" r:id="rId40"/>
    <p:sldId id="796" r:id="rId41"/>
    <p:sldId id="797" r:id="rId42"/>
    <p:sldId id="798" r:id="rId43"/>
    <p:sldId id="799" r:id="rId44"/>
    <p:sldId id="800" r:id="rId45"/>
    <p:sldId id="802" r:id="rId46"/>
    <p:sldId id="801" r:id="rId47"/>
    <p:sldId id="803" r:id="rId48"/>
    <p:sldId id="804" r:id="rId49"/>
    <p:sldId id="805" r:id="rId50"/>
    <p:sldId id="806" r:id="rId51"/>
    <p:sldId id="807" r:id="rId52"/>
    <p:sldId id="808" r:id="rId53"/>
    <p:sldId id="809" r:id="rId54"/>
    <p:sldId id="810" r:id="rId55"/>
    <p:sldId id="811" r:id="rId56"/>
    <p:sldId id="812" r:id="rId57"/>
    <p:sldId id="813" r:id="rId58"/>
    <p:sldId id="814" r:id="rId59"/>
    <p:sldId id="815" r:id="rId60"/>
    <p:sldId id="816" r:id="rId61"/>
    <p:sldId id="817" r:id="rId62"/>
    <p:sldId id="818" r:id="rId63"/>
    <p:sldId id="819" r:id="rId64"/>
    <p:sldId id="820" r:id="rId65"/>
    <p:sldId id="821" r:id="rId66"/>
    <p:sldId id="822" r:id="rId67"/>
    <p:sldId id="823" r:id="rId68"/>
    <p:sldId id="824" r:id="rId69"/>
    <p:sldId id="825" r:id="rId70"/>
    <p:sldId id="826" r:id="rId71"/>
    <p:sldId id="827" r:id="rId72"/>
    <p:sldId id="828" r:id="rId73"/>
    <p:sldId id="829" r:id="rId74"/>
    <p:sldId id="830" r:id="rId75"/>
    <p:sldId id="831" r:id="rId76"/>
    <p:sldId id="832" r:id="rId77"/>
    <p:sldId id="833" r:id="rId78"/>
    <p:sldId id="834" r:id="rId79"/>
    <p:sldId id="835" r:id="rId80"/>
    <p:sldId id="836" r:id="rId81"/>
    <p:sldId id="837" r:id="rId82"/>
    <p:sldId id="838" r:id="rId83"/>
    <p:sldId id="839" r:id="rId84"/>
    <p:sldId id="840" r:id="rId85"/>
    <p:sldId id="841" r:id="rId86"/>
    <p:sldId id="842" r:id="rId87"/>
    <p:sldId id="843" r:id="rId88"/>
    <p:sldId id="844" r:id="rId89"/>
    <p:sldId id="845" r:id="rId90"/>
    <p:sldId id="846" r:id="rId91"/>
    <p:sldId id="847" r:id="rId92"/>
    <p:sldId id="848" r:id="rId93"/>
    <p:sldId id="849" r:id="rId94"/>
    <p:sldId id="850" r:id="rId95"/>
    <p:sldId id="851" r:id="rId96"/>
    <p:sldId id="852" r:id="rId97"/>
    <p:sldId id="853" r:id="rId98"/>
    <p:sldId id="854" r:id="rId99"/>
    <p:sldId id="855" r:id="rId100"/>
    <p:sldId id="856" r:id="rId101"/>
    <p:sldId id="857" r:id="rId102"/>
    <p:sldId id="858" r:id="rId103"/>
    <p:sldId id="859" r:id="rId104"/>
    <p:sldId id="860" r:id="rId105"/>
    <p:sldId id="861" r:id="rId106"/>
    <p:sldId id="862" r:id="rId107"/>
    <p:sldId id="863" r:id="rId108"/>
    <p:sldId id="864" r:id="rId109"/>
    <p:sldId id="865" r:id="rId110"/>
    <p:sldId id="866" r:id="rId111"/>
    <p:sldId id="867" r:id="rId112"/>
    <p:sldId id="868" r:id="rId113"/>
    <p:sldId id="869" r:id="rId114"/>
    <p:sldId id="870" r:id="rId115"/>
    <p:sldId id="871" r:id="rId116"/>
    <p:sldId id="872" r:id="rId117"/>
    <p:sldId id="873" r:id="rId118"/>
    <p:sldId id="874" r:id="rId119"/>
    <p:sldId id="875" r:id="rId120"/>
    <p:sldId id="876" r:id="rId121"/>
    <p:sldId id="877" r:id="rId122"/>
    <p:sldId id="878" r:id="rId123"/>
    <p:sldId id="879" r:id="rId124"/>
    <p:sldId id="880" r:id="rId125"/>
    <p:sldId id="881" r:id="rId126"/>
    <p:sldId id="882" r:id="rId127"/>
    <p:sldId id="883" r:id="rId128"/>
    <p:sldId id="884" r:id="rId129"/>
    <p:sldId id="885" r:id="rId130"/>
    <p:sldId id="886" r:id="rId131"/>
    <p:sldId id="887" r:id="rId132"/>
    <p:sldId id="888" r:id="rId133"/>
    <p:sldId id="889" r:id="rId134"/>
    <p:sldId id="890" r:id="rId135"/>
    <p:sldId id="891" r:id="rId136"/>
    <p:sldId id="892" r:id="rId137"/>
    <p:sldId id="893" r:id="rId138"/>
    <p:sldId id="894" r:id="rId139"/>
    <p:sldId id="895" r:id="rId140"/>
    <p:sldId id="896" r:id="rId1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309" autoAdjust="0"/>
    <p:restoredTop sz="94660"/>
  </p:normalViewPr>
  <p:slideViewPr>
    <p:cSldViewPr>
      <p:cViewPr varScale="1">
        <p:scale>
          <a:sx n="72" d="100"/>
          <a:sy n="72" d="100"/>
        </p:scale>
        <p:origin x="1212"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presProps" Target="pres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FB45DAE4-6313-462A-9E40-4A644F6DAEEB}" type="datetimeFigureOut">
              <a:rPr lang="en-US" smtClean="0"/>
              <a:t>1/5/2025</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AC47D4E3-CD3B-414A-B715-93A53098628A}"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45DAE4-6313-462A-9E40-4A644F6DAEEB}" type="datetimeFigureOut">
              <a:rPr lang="en-US" smtClean="0"/>
              <a:t>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47D4E3-CD3B-414A-B715-93A53098628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45DAE4-6313-462A-9E40-4A644F6DAEEB}" type="datetimeFigureOut">
              <a:rPr lang="en-US" smtClean="0"/>
              <a:t>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47D4E3-CD3B-414A-B715-93A53098628A}"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45DAE4-6313-462A-9E40-4A644F6DAEEB}" type="datetimeFigureOut">
              <a:rPr lang="en-US" smtClean="0"/>
              <a:t>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47D4E3-CD3B-414A-B715-93A53098628A}" type="slidenum">
              <a:rPr lang="en-US" smtClean="0"/>
              <a:t>‹#›</a:t>
            </a:fld>
            <a:endParaRPr lang="en-US"/>
          </a:p>
        </p:txBody>
      </p:sp>
    </p:spTree>
    <p:extLst>
      <p:ext uri="{BB962C8B-B14F-4D97-AF65-F5344CB8AC3E}">
        <p14:creationId xmlns:p14="http://schemas.microsoft.com/office/powerpoint/2010/main" val="1229258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45DAE4-6313-462A-9E40-4A644F6DAEEB}" type="datetimeFigureOut">
              <a:rPr lang="en-US" smtClean="0"/>
              <a:t>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47D4E3-CD3B-414A-B715-93A53098628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45DAE4-6313-462A-9E40-4A644F6DAEEB}" type="datetimeFigureOut">
              <a:rPr lang="en-US" smtClean="0"/>
              <a:t>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47D4E3-CD3B-414A-B715-93A53098628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FB45DAE4-6313-462A-9E40-4A644F6DAEEB}" type="datetimeFigureOut">
              <a:rPr lang="en-US" smtClean="0"/>
              <a:t>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47D4E3-CD3B-414A-B715-93A53098628A}"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45DAE4-6313-462A-9E40-4A644F6DAEEB}" type="datetimeFigureOut">
              <a:rPr lang="en-US" smtClean="0"/>
              <a:t>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47D4E3-CD3B-414A-B715-93A53098628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B45DAE4-6313-462A-9E40-4A644F6DAEEB}" type="datetimeFigureOut">
              <a:rPr lang="en-US" smtClean="0"/>
              <a:t>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47D4E3-CD3B-414A-B715-93A53098628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45DAE4-6313-462A-9E40-4A644F6DAEEB}" type="datetimeFigureOut">
              <a:rPr lang="en-US" smtClean="0"/>
              <a:t>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47D4E3-CD3B-414A-B715-93A53098628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B45DAE4-6313-462A-9E40-4A644F6DAEEB}" type="datetimeFigureOut">
              <a:rPr lang="en-US" smtClean="0"/>
              <a:t>1/5/2025</a:t>
            </a:fld>
            <a:endParaRPr lang="en-US"/>
          </a:p>
        </p:txBody>
      </p:sp>
      <p:sp>
        <p:nvSpPr>
          <p:cNvPr id="7" name="Slide Number Placeholder 6"/>
          <p:cNvSpPr>
            <a:spLocks noGrp="1"/>
          </p:cNvSpPr>
          <p:nvPr>
            <p:ph type="sldNum" sz="quarter" idx="12"/>
          </p:nvPr>
        </p:nvSpPr>
        <p:spPr/>
        <p:txBody>
          <a:bodyPr/>
          <a:lstStyle/>
          <a:p>
            <a:fld id="{AC47D4E3-CD3B-414A-B715-93A53098628A}"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B45DAE4-6313-462A-9E40-4A644F6DAEEB}" type="datetimeFigureOut">
              <a:rPr lang="en-US" smtClean="0"/>
              <a:t>1/5/2025</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AC47D4E3-CD3B-414A-B715-93A53098628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shade val="94000"/>
                <a:satMod val="114000"/>
                <a:lumMod val="96000"/>
              </a:schemeClr>
            </a:gs>
            <a:gs pos="62000">
              <a:schemeClr val="bg2">
                <a:tint val="92000"/>
                <a:shade val="66000"/>
                <a:satMod val="110000"/>
                <a:lumMod val="80000"/>
              </a:schemeClr>
            </a:gs>
            <a:gs pos="100000">
              <a:schemeClr val="bg2">
                <a:tint val="89000"/>
                <a:shade val="62000"/>
                <a:satMod val="110000"/>
                <a:lumMod val="72000"/>
              </a:schemeClr>
            </a:gs>
          </a:gsLst>
          <a:lin ang="6000000" scaled="0"/>
          <a:tileRect/>
        </a:gradFill>
        <a:effectLst/>
      </p:bgPr>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FB45DAE4-6313-462A-9E40-4A644F6DAEEB}" type="datetimeFigureOut">
              <a:rPr lang="en-US" smtClean="0"/>
              <a:t>1/5/2025</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AC47D4E3-CD3B-414A-B715-93A53098628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0" y="76200"/>
            <a:ext cx="3343834" cy="420136"/>
          </a:xfrm>
        </p:spPr>
        <p:txBody>
          <a:bodyPr>
            <a:noAutofit/>
          </a:bodyPr>
          <a:lstStyle/>
          <a:p>
            <a:pPr algn="just" rtl="1"/>
            <a:r>
              <a:rPr lang="fa-IR" sz="2800" dirty="0">
                <a:solidFill>
                  <a:srgbClr val="FF0000"/>
                </a:solidFill>
                <a:cs typeface="B Nazanin" panose="00000400000000000000" pitchFamily="2" charset="-78"/>
              </a:rPr>
              <a:t>فهرست مطالب</a:t>
            </a:r>
          </a:p>
        </p:txBody>
      </p:sp>
      <p:sp>
        <p:nvSpPr>
          <p:cNvPr id="4" name="Rectangle 3"/>
          <p:cNvSpPr/>
          <p:nvPr/>
        </p:nvSpPr>
        <p:spPr>
          <a:xfrm>
            <a:off x="4800600" y="1295400"/>
            <a:ext cx="3380514" cy="3806170"/>
          </a:xfrm>
          <a:prstGeom prst="rect">
            <a:avLst/>
          </a:prstGeom>
        </p:spPr>
        <p:txBody>
          <a:bodyPr wrap="square">
            <a:spAutoFit/>
          </a:bodyPr>
          <a:lstStyle/>
          <a:p>
            <a:pPr algn="r" rtl="1">
              <a:spcAft>
                <a:spcPts val="800"/>
              </a:spcAft>
            </a:pPr>
            <a:r>
              <a:rPr lang="fa-IR" sz="1400" b="1" dirty="0">
                <a:solidFill>
                  <a:srgbClr val="000000"/>
                </a:solidFill>
                <a:latin typeface="Calibri" panose="020F0502020204030204" pitchFamily="34" charset="0"/>
                <a:ea typeface="Calibri" panose="020F0502020204030204" pitchFamily="34" charset="0"/>
                <a:cs typeface="B Nazanin" panose="00000400000000000000" pitchFamily="2" charset="-78"/>
              </a:rPr>
              <a:t>مقدمه</a:t>
            </a:r>
          </a:p>
          <a:p>
            <a:pPr algn="r" rtl="1">
              <a:spcAft>
                <a:spcPts val="800"/>
              </a:spcAft>
            </a:pPr>
            <a:r>
              <a:rPr lang="fa-IR" sz="1400" b="1" dirty="0">
                <a:solidFill>
                  <a:srgbClr val="000000"/>
                </a:solidFill>
                <a:latin typeface="Calibri" panose="020F0502020204030204" pitchFamily="34" charset="0"/>
                <a:ea typeface="Calibri" panose="020F0502020204030204" pitchFamily="34" charset="0"/>
                <a:cs typeface="B Nazanin" panose="00000400000000000000" pitchFamily="2" charset="-78"/>
              </a:rPr>
              <a:t>عملكرد</a:t>
            </a:r>
          </a:p>
          <a:p>
            <a:pPr algn="r" rtl="1">
              <a:spcAft>
                <a:spcPts val="800"/>
              </a:spcAft>
            </a:pPr>
            <a:r>
              <a:rPr lang="fa-IR" sz="1400" b="1" dirty="0">
                <a:solidFill>
                  <a:srgbClr val="000000"/>
                </a:solidFill>
                <a:latin typeface="Calibri" panose="020F0502020204030204" pitchFamily="34" charset="0"/>
                <a:ea typeface="Calibri" panose="020F0502020204030204" pitchFamily="34" charset="0"/>
                <a:cs typeface="B Nazanin" panose="00000400000000000000" pitchFamily="2" charset="-78"/>
              </a:rPr>
              <a:t>ارزيابي عملكرد </a:t>
            </a:r>
          </a:p>
          <a:p>
            <a:pPr algn="r" rtl="1">
              <a:spcAft>
                <a:spcPts val="800"/>
              </a:spcAft>
            </a:pPr>
            <a:r>
              <a:rPr lang="fa-IR" sz="1400" b="1" dirty="0">
                <a:solidFill>
                  <a:srgbClr val="000000"/>
                </a:solidFill>
                <a:latin typeface="Calibri" panose="020F0502020204030204" pitchFamily="34" charset="0"/>
                <a:ea typeface="Calibri" panose="020F0502020204030204" pitchFamily="34" charset="0"/>
                <a:cs typeface="B Nazanin" panose="00000400000000000000" pitchFamily="2" charset="-78"/>
              </a:rPr>
              <a:t>فلسفه ارزيابي عملكرد</a:t>
            </a:r>
          </a:p>
          <a:p>
            <a:pPr algn="r" rtl="1">
              <a:spcAft>
                <a:spcPts val="800"/>
              </a:spcAft>
            </a:pPr>
            <a:r>
              <a:rPr lang="fa-IR" sz="1400" b="1" dirty="0">
                <a:solidFill>
                  <a:srgbClr val="000000"/>
                </a:solidFill>
                <a:latin typeface="Calibri" panose="020F0502020204030204" pitchFamily="34" charset="0"/>
                <a:ea typeface="Calibri" panose="020F0502020204030204" pitchFamily="34" charset="0"/>
                <a:cs typeface="B Nazanin" panose="00000400000000000000" pitchFamily="2" charset="-78"/>
              </a:rPr>
              <a:t>اهداف ارزيابي عملكرد</a:t>
            </a:r>
          </a:p>
          <a:p>
            <a:pPr algn="r" rtl="1">
              <a:spcAft>
                <a:spcPts val="800"/>
              </a:spcAft>
            </a:pPr>
            <a:r>
              <a:rPr lang="fa-IR" sz="1400" b="1" dirty="0">
                <a:solidFill>
                  <a:srgbClr val="000000"/>
                </a:solidFill>
                <a:latin typeface="Calibri" panose="020F0502020204030204" pitchFamily="34" charset="0"/>
                <a:ea typeface="Calibri" panose="020F0502020204030204" pitchFamily="34" charset="0"/>
                <a:cs typeface="B Nazanin" panose="00000400000000000000" pitchFamily="2" charset="-78"/>
              </a:rPr>
              <a:t>فرآيند ارزيابي عملكرد</a:t>
            </a:r>
          </a:p>
          <a:p>
            <a:pPr algn="r" rtl="1">
              <a:spcAft>
                <a:spcPts val="800"/>
              </a:spcAft>
            </a:pPr>
            <a:r>
              <a:rPr lang="fa-IR" sz="1400" b="1" dirty="0">
                <a:solidFill>
                  <a:srgbClr val="000000"/>
                </a:solidFill>
                <a:latin typeface="Calibri" panose="020F0502020204030204" pitchFamily="34" charset="0"/>
                <a:ea typeface="Calibri" panose="020F0502020204030204" pitchFamily="34" charset="0"/>
                <a:cs typeface="B Nazanin" panose="00000400000000000000" pitchFamily="2" charset="-78"/>
              </a:rPr>
              <a:t>معيارها و شاخص ها</a:t>
            </a:r>
          </a:p>
          <a:p>
            <a:pPr algn="r" rtl="1">
              <a:spcAft>
                <a:spcPts val="800"/>
              </a:spcAft>
            </a:pPr>
            <a:r>
              <a:rPr lang="fa-IR" sz="1400" b="1" dirty="0">
                <a:solidFill>
                  <a:srgbClr val="000000"/>
                </a:solidFill>
                <a:latin typeface="Calibri" panose="020F0502020204030204" pitchFamily="34" charset="0"/>
                <a:ea typeface="Calibri" panose="020F0502020204030204" pitchFamily="34" charset="0"/>
                <a:cs typeface="B Nazanin" panose="00000400000000000000" pitchFamily="2" charset="-78"/>
              </a:rPr>
              <a:t>چه كسي عملكرد را ارزيابي مي كند</a:t>
            </a:r>
          </a:p>
          <a:p>
            <a:pPr algn="r" rtl="1">
              <a:spcAft>
                <a:spcPts val="800"/>
              </a:spcAft>
            </a:pPr>
            <a:r>
              <a:rPr lang="fa-IR" sz="1400" b="1" dirty="0">
                <a:solidFill>
                  <a:srgbClr val="000000"/>
                </a:solidFill>
                <a:latin typeface="Calibri" panose="020F0502020204030204" pitchFamily="34" charset="0"/>
                <a:ea typeface="Calibri" panose="020F0502020204030204" pitchFamily="34" charset="0"/>
                <a:cs typeface="B Nazanin" panose="00000400000000000000" pitchFamily="2" charset="-78"/>
              </a:rPr>
              <a:t>روش ها متداول ارزیابی عملکرد</a:t>
            </a:r>
          </a:p>
          <a:p>
            <a:pPr algn="r" rtl="1">
              <a:spcAft>
                <a:spcPts val="800"/>
              </a:spcAft>
            </a:pPr>
            <a:r>
              <a:rPr lang="fa-IR" sz="1400" b="1" dirty="0">
                <a:solidFill>
                  <a:srgbClr val="000000"/>
                </a:solidFill>
                <a:latin typeface="Calibri" panose="020F0502020204030204" pitchFamily="34" charset="0"/>
                <a:ea typeface="Calibri" panose="020F0502020204030204" pitchFamily="34" charset="0"/>
                <a:cs typeface="B Nazanin" panose="00000400000000000000" pitchFamily="2" charset="-78"/>
              </a:rPr>
              <a:t>مسائل موجود درارزیابی عملکرد</a:t>
            </a:r>
          </a:p>
          <a:p>
            <a:pPr algn="r" rtl="1">
              <a:spcAft>
                <a:spcPts val="800"/>
              </a:spcAft>
            </a:pPr>
            <a:r>
              <a:rPr lang="fa-IR" sz="1400" b="1" dirty="0">
                <a:solidFill>
                  <a:srgbClr val="000000"/>
                </a:solidFill>
                <a:latin typeface="Calibri" panose="020F0502020204030204" pitchFamily="34" charset="0"/>
                <a:ea typeface="Calibri" panose="020F0502020204030204" pitchFamily="34" charset="0"/>
                <a:cs typeface="B Nazanin" panose="00000400000000000000" pitchFamily="2" charset="-78"/>
              </a:rPr>
              <a:t>منابع</a:t>
            </a:r>
          </a:p>
          <a:p>
            <a:pPr algn="r" rtl="1">
              <a:spcAft>
                <a:spcPts val="800"/>
              </a:spcAft>
            </a:pPr>
            <a:endParaRPr lang="fa-IR" sz="1400" b="1" dirty="0">
              <a:solidFill>
                <a:srgbClr val="000000"/>
              </a:solidFill>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2563659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77341" y="9144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762000" y="4681204"/>
            <a:ext cx="7043336" cy="523220"/>
          </a:xfrm>
          <a:prstGeom prst="rect">
            <a:avLst/>
          </a:prstGeom>
        </p:spPr>
        <p:txBody>
          <a:bodyPr wrap="square">
            <a:spAutoFit/>
          </a:bodyPr>
          <a:lstStyle/>
          <a:p>
            <a:pPr algn="just" rtl="1"/>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نمودار 2-2: ابعاد عملكرد از نظر هرسي و بلا نچارد</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0307" y="2438400"/>
            <a:ext cx="7239000" cy="1565189"/>
          </a:xfrm>
          <a:prstGeom prst="rect">
            <a:avLst/>
          </a:prstGeom>
        </p:spPr>
      </p:pic>
    </p:spTree>
    <p:extLst>
      <p:ext uri="{BB962C8B-B14F-4D97-AF65-F5344CB8AC3E}">
        <p14:creationId xmlns:p14="http://schemas.microsoft.com/office/powerpoint/2010/main" val="299170631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252166" y="1524000"/>
            <a:ext cx="301396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7-روش توزیع اجباری </a:t>
            </a:r>
          </a:p>
        </p:txBody>
      </p:sp>
      <p:sp>
        <p:nvSpPr>
          <p:cNvPr id="5" name="Rectangle 4"/>
          <p:cNvSpPr/>
          <p:nvPr/>
        </p:nvSpPr>
        <p:spPr>
          <a:xfrm>
            <a:off x="1066801" y="2438401"/>
            <a:ext cx="7227236" cy="3108543"/>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بلکه ممکن است برچسب درجه دقتی که در امور کارمندیابی و انتخاب می شود، منحنی چولگی به راست یا چولگی به چپ داشته و در نتیجه انتخاب درصدهای مساوی برای دامنه های متقارن منحنی مناسب نباشد. به هر صورت اگر این روش همراه با روش های دیگر به عنوان یک مکانیزم کنترل به کار رود بی نتیجه نخواهد بود، نمونه ای ازتوزیع نرمال در نمودار 2-3 نشان داده شده است.</a:t>
            </a:r>
          </a:p>
        </p:txBody>
      </p:sp>
    </p:spTree>
    <p:extLst>
      <p:ext uri="{BB962C8B-B14F-4D97-AF65-F5344CB8AC3E}">
        <p14:creationId xmlns:p14="http://schemas.microsoft.com/office/powerpoint/2010/main" val="287520269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252166" y="1524000"/>
            <a:ext cx="301396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7-روش توزیع اجباری </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5250" y="2286000"/>
            <a:ext cx="7064444" cy="3276600"/>
          </a:xfrm>
          <a:prstGeom prst="rect">
            <a:avLst/>
          </a:prstGeom>
        </p:spPr>
      </p:pic>
      <p:sp>
        <p:nvSpPr>
          <p:cNvPr id="3" name="Rectangle 2"/>
          <p:cNvSpPr/>
          <p:nvPr/>
        </p:nvSpPr>
        <p:spPr>
          <a:xfrm>
            <a:off x="3048000" y="5867400"/>
            <a:ext cx="2977097" cy="369332"/>
          </a:xfrm>
          <a:prstGeom prst="rect">
            <a:avLst/>
          </a:prstGeom>
        </p:spPr>
        <p:txBody>
          <a:bodyPr wrap="none">
            <a:spAutoFit/>
          </a:bodyPr>
          <a:lstStyle/>
          <a:p>
            <a:r>
              <a:rPr lang="fa-IR" b="1" dirty="0">
                <a:cs typeface="B Nazanin" panose="00000400000000000000" pitchFamily="2" charset="-78"/>
              </a:rPr>
              <a:t>نمودار 2-3 : نمونه ای ازتوزیع نرمال</a:t>
            </a:r>
            <a:endParaRPr lang="en-US" b="1" dirty="0">
              <a:cs typeface="B Nazanin" panose="00000400000000000000" pitchFamily="2" charset="-78"/>
            </a:endParaRPr>
          </a:p>
        </p:txBody>
      </p:sp>
    </p:spTree>
    <p:extLst>
      <p:ext uri="{BB962C8B-B14F-4D97-AF65-F5344CB8AC3E}">
        <p14:creationId xmlns:p14="http://schemas.microsoft.com/office/powerpoint/2010/main" val="359764694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343400" y="1600200"/>
            <a:ext cx="414087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8-روش مدیریت مبتنی بر هدف</a:t>
            </a:r>
          </a:p>
        </p:txBody>
      </p:sp>
      <p:sp>
        <p:nvSpPr>
          <p:cNvPr id="5" name="Rectangle 4"/>
          <p:cNvSpPr/>
          <p:nvPr/>
        </p:nvSpPr>
        <p:spPr>
          <a:xfrm>
            <a:off x="1066801" y="2438401"/>
            <a:ext cx="7227236"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فرآیندی است که براساس آن مدیران سطوح بالاتر و پایین سازمان به طور مشترک هدف های مشترک را معین می نماید، وظایف و مسئولیت هر فرد را براساس نتایجی که از آن ها انتظار می رود معلوم نموده و سپس این برنامه به عنوان راهنمایی جهت سنجش کار واحد و ارزیابی کارکنان به کار گرفته می شود. </a:t>
            </a:r>
          </a:p>
        </p:txBody>
      </p:sp>
    </p:spTree>
    <p:extLst>
      <p:ext uri="{BB962C8B-B14F-4D97-AF65-F5344CB8AC3E}">
        <p14:creationId xmlns:p14="http://schemas.microsoft.com/office/powerpoint/2010/main" val="88862249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343400" y="1600200"/>
            <a:ext cx="414087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8-روش مدیریت مبتنی بر هدف</a:t>
            </a:r>
          </a:p>
        </p:txBody>
      </p:sp>
      <p:sp>
        <p:nvSpPr>
          <p:cNvPr id="5" name="Rectangle 4"/>
          <p:cNvSpPr/>
          <p:nvPr/>
        </p:nvSpPr>
        <p:spPr>
          <a:xfrm>
            <a:off x="1066800" y="2743200"/>
            <a:ext cx="7227236"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در این روش مدیرو کارمند دررابطه با هم متعهد می شوند که در زمان مقرر جهت کسب هدف و براساس مفهوم کنترل خارجی کارمند توسط مدیریت و کنترل خودی توسط فرد کارمند تلاش نمایند. در به کارگیری این روش میزان رشدو بلوغ کارکنان شرط اساسی است.</a:t>
            </a:r>
          </a:p>
        </p:txBody>
      </p:sp>
    </p:spTree>
    <p:extLst>
      <p:ext uri="{BB962C8B-B14F-4D97-AF65-F5344CB8AC3E}">
        <p14:creationId xmlns:p14="http://schemas.microsoft.com/office/powerpoint/2010/main" val="182462536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343400" y="1600200"/>
            <a:ext cx="414087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8-روش مدیریت مبتنی بر هدف</a:t>
            </a:r>
          </a:p>
        </p:txBody>
      </p:sp>
      <p:sp>
        <p:nvSpPr>
          <p:cNvPr id="5" name="Rectangle 4"/>
          <p:cNvSpPr/>
          <p:nvPr/>
        </p:nvSpPr>
        <p:spPr>
          <a:xfrm>
            <a:off x="1066801" y="2438401"/>
            <a:ext cx="7227236" cy="2677656"/>
          </a:xfrm>
          <a:prstGeom prst="rect">
            <a:avLst/>
          </a:prstGeom>
        </p:spPr>
        <p:txBody>
          <a:bodyPr wrap="square">
            <a:spAutoFit/>
          </a:bodyPr>
          <a:lstStyle/>
          <a:p>
            <a:pPr algn="just" rtl="1"/>
            <a:endParaRPr lang="fa-IR" sz="2800" dirty="0">
              <a:latin typeface="Calibri" panose="020F0502020204030204" pitchFamily="34" charset="0"/>
              <a:ea typeface="Calibri" panose="020F0502020204030204" pitchFamily="34" charset="0"/>
              <a:cs typeface="B Nazanin" panose="00000400000000000000" pitchFamily="2" charset="-78"/>
            </a:endParaRP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مدیریت بر مبنای هدف یک سیستم عمل گرا است. به وسیله ی آن، فرآیند ارزیابی ازنگرش های شخصی کارکنان به عملکرد شغلی آنها تغییر می کند. نقش سرپرست از نقش داوری به نقش مشاوره و تسهیل کننده تغییر می کند و کارکنان هم در ارزیابی، مشارکت فعالی را خواهند داشت.</a:t>
            </a:r>
          </a:p>
        </p:txBody>
      </p:sp>
    </p:spTree>
    <p:extLst>
      <p:ext uri="{BB962C8B-B14F-4D97-AF65-F5344CB8AC3E}">
        <p14:creationId xmlns:p14="http://schemas.microsoft.com/office/powerpoint/2010/main" val="222735236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343400" y="1600200"/>
            <a:ext cx="414087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8-روش مدیریت مبتنی بر هدف</a:t>
            </a:r>
          </a:p>
        </p:txBody>
      </p:sp>
      <p:sp>
        <p:nvSpPr>
          <p:cNvPr id="5" name="Rectangle 4"/>
          <p:cNvSpPr/>
          <p:nvPr/>
        </p:nvSpPr>
        <p:spPr>
          <a:xfrm>
            <a:off x="990600" y="2743200"/>
            <a:ext cx="7227236"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برخوردهای تند و موضع گیری ها به حداقل می رسد؛ زیرا رئیس، نقش خود را بیشتر درارشاد و راهنمایی مرئوس می بیند تا محاکمه و صدور حکم، همچنین، در حالی که در روش های معمول، کارفرد بعد از انجام آن بررسی میشود؛ در مدیریت بر مبنای هدف، تأکید بر حال و آینده است. </a:t>
            </a:r>
          </a:p>
        </p:txBody>
      </p:sp>
    </p:spTree>
    <p:extLst>
      <p:ext uri="{BB962C8B-B14F-4D97-AF65-F5344CB8AC3E}">
        <p14:creationId xmlns:p14="http://schemas.microsoft.com/office/powerpoint/2010/main" val="408190834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343400" y="1600200"/>
            <a:ext cx="414087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8-روش مدیریت مبتنی بر هدف</a:t>
            </a:r>
          </a:p>
        </p:txBody>
      </p:sp>
      <p:sp>
        <p:nvSpPr>
          <p:cNvPr id="5" name="Rectangle 4"/>
          <p:cNvSpPr/>
          <p:nvPr/>
        </p:nvSpPr>
        <p:spPr>
          <a:xfrm>
            <a:off x="1143000" y="3048000"/>
            <a:ext cx="7074836" cy="1384995"/>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این را نیز می توان یکی ازامتیازات مهم مدیریت بر مبنای هدف به شمار آورد؛ زیرا گذشته، غیرقابل تغییر است، ولی برای حال و آینده می توان برنامه ریزی کرد.</a:t>
            </a:r>
          </a:p>
        </p:txBody>
      </p:sp>
    </p:spTree>
    <p:extLst>
      <p:ext uri="{BB962C8B-B14F-4D97-AF65-F5344CB8AC3E}">
        <p14:creationId xmlns:p14="http://schemas.microsoft.com/office/powerpoint/2010/main" val="54729745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076959" y="1524000"/>
            <a:ext cx="414087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مسائل موجود درارزیابی عملکرد</a:t>
            </a:r>
          </a:p>
        </p:txBody>
      </p:sp>
      <p:sp>
        <p:nvSpPr>
          <p:cNvPr id="5" name="Rectangle 4"/>
          <p:cNvSpPr/>
          <p:nvPr/>
        </p:nvSpPr>
        <p:spPr>
          <a:xfrm>
            <a:off x="1143000" y="2667000"/>
            <a:ext cx="7074836"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اگرچه سازمان ها همواره می کوشند تا بدون هیچ نوع تبعیض، تعصب یا پیش داوری عملکرد کارکنان و اعضای خود را ارزیابی کنند، ولی باز هم در این فرآیند مسائل و مشکلات بالقوه ای دامنگیرشان می شود.آنچه در زیرمی آید از جمله عواملی است که موجب مخدوش شدن این فرآیند می شود</a:t>
            </a:r>
          </a:p>
        </p:txBody>
      </p:sp>
    </p:spTree>
    <p:extLst>
      <p:ext uri="{BB962C8B-B14F-4D97-AF65-F5344CB8AC3E}">
        <p14:creationId xmlns:p14="http://schemas.microsoft.com/office/powerpoint/2010/main" val="56971191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076959" y="1524000"/>
            <a:ext cx="414087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مسائل موجود درارزیابی عملکرد</a:t>
            </a:r>
          </a:p>
        </p:txBody>
      </p:sp>
      <p:sp>
        <p:nvSpPr>
          <p:cNvPr id="5" name="Rectangle 4"/>
          <p:cNvSpPr/>
          <p:nvPr/>
        </p:nvSpPr>
        <p:spPr>
          <a:xfrm>
            <a:off x="1143000" y="2667000"/>
            <a:ext cx="7074836" cy="2677656"/>
          </a:xfrm>
          <a:prstGeom prst="rect">
            <a:avLst/>
          </a:prstGeom>
        </p:spPr>
        <p:txBody>
          <a:bodyPr wrap="square">
            <a:spAutoFit/>
          </a:bodyPr>
          <a:lstStyle/>
          <a:p>
            <a:pPr algn="just" rtl="1"/>
            <a:r>
              <a:rPr lang="fa-IR" sz="2800" dirty="0">
                <a:solidFill>
                  <a:srgbClr val="FF0000"/>
                </a:solidFill>
                <a:latin typeface="Calibri" panose="020F0502020204030204" pitchFamily="34" charset="0"/>
                <a:ea typeface="Calibri" panose="020F0502020204030204" pitchFamily="34" charset="0"/>
                <a:cs typeface="B Nazanin" panose="00000400000000000000" pitchFamily="2" charset="-78"/>
              </a:rPr>
              <a:t>1-خطای هاله ای یا اثر هاله ای </a:t>
            </a:r>
          </a:p>
          <a:p>
            <a:pPr algn="just" rtl="1"/>
            <a:endParaRPr lang="fa-IR" sz="2800" dirty="0">
              <a:solidFill>
                <a:srgbClr val="FF0000"/>
              </a:solidFill>
              <a:latin typeface="Calibri" panose="020F0502020204030204" pitchFamily="34" charset="0"/>
              <a:ea typeface="Calibri" panose="020F0502020204030204" pitchFamily="34" charset="0"/>
              <a:cs typeface="B Nazanin" panose="00000400000000000000" pitchFamily="2" charset="-78"/>
            </a:endParaRP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زمانی اتفاق می افتد که ارز پایان یک برداشت و نظر کلی و منحصر به فرد را برای ارزیابی مجموعه ای از ابعاد عملکردی دارای اشتراک، اما متفاوت از نظر ادراکی و مفهومی، استفاده می کنند</a:t>
            </a:r>
          </a:p>
        </p:txBody>
      </p:sp>
    </p:spTree>
    <p:extLst>
      <p:ext uri="{BB962C8B-B14F-4D97-AF65-F5344CB8AC3E}">
        <p14:creationId xmlns:p14="http://schemas.microsoft.com/office/powerpoint/2010/main" val="419171766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076959" y="1524000"/>
            <a:ext cx="414087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مسائل موجود درارزیابی عملکرد</a:t>
            </a:r>
          </a:p>
        </p:txBody>
      </p:sp>
      <p:sp>
        <p:nvSpPr>
          <p:cNvPr id="5" name="Rectangle 4"/>
          <p:cNvSpPr/>
          <p:nvPr/>
        </p:nvSpPr>
        <p:spPr>
          <a:xfrm>
            <a:off x="1143000" y="2667000"/>
            <a:ext cx="7074836"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این خطا زمانی اتفاق می افتد که ارزیاب یک فاکتور را چنان بااهمیت درنظر می گیرد که کارمند را فقط براساس این یک فاکتور درجه بندی کرده و ارزیابی می کند. ارزیاب درتشخیص نقاط قوت و ضعف کارمند موفق نمی شود؛ و هاله از یک بعد به سایر ابعاد تعمیم داده می شود.</a:t>
            </a:r>
          </a:p>
        </p:txBody>
      </p:sp>
    </p:spTree>
    <p:extLst>
      <p:ext uri="{BB962C8B-B14F-4D97-AF65-F5344CB8AC3E}">
        <p14:creationId xmlns:p14="http://schemas.microsoft.com/office/powerpoint/2010/main" val="373798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77341" y="9144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1225971" y="2209800"/>
            <a:ext cx="7043336" cy="1815882"/>
          </a:xfrm>
          <a:prstGeom prst="rect">
            <a:avLst/>
          </a:prstGeom>
        </p:spPr>
        <p:txBody>
          <a:bodyPr wrap="square">
            <a:spAutoFit/>
          </a:bodyPr>
          <a:lstStyle/>
          <a:p>
            <a:pPr algn="just" rtl="1"/>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هرسي  و گلداسميت، مدل </a:t>
            </a:r>
            <a:r>
              <a:rPr lang="en-US" sz="2800" dirty="0">
                <a:solidFill>
                  <a:prstClr val="black"/>
                </a:solidFill>
                <a:latin typeface="Calibri" panose="020F0502020204030204" pitchFamily="34" charset="0"/>
                <a:ea typeface="Calibri" panose="020F0502020204030204" pitchFamily="34" charset="0"/>
                <a:cs typeface="B Nazanin" panose="00000400000000000000" pitchFamily="2" charset="-78"/>
              </a:rPr>
              <a:t> ACHIEVE </a:t>
            </a:r>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را به منظور مديريت عملكرد و اثر بخش طرح ريزي كردند و هفت متغير عملكرد رابه شرح ذيل در نظر گرفتند:</a:t>
            </a:r>
          </a:p>
          <a:p>
            <a:pPr algn="just" rtl="1"/>
            <a:endPar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2444294093"/>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076959" y="1524000"/>
            <a:ext cx="414087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مسائل موجود درارزیابی عملکرد</a:t>
            </a:r>
          </a:p>
        </p:txBody>
      </p:sp>
      <p:sp>
        <p:nvSpPr>
          <p:cNvPr id="5" name="Rectangle 4"/>
          <p:cNvSpPr/>
          <p:nvPr/>
        </p:nvSpPr>
        <p:spPr>
          <a:xfrm>
            <a:off x="1143000" y="2667000"/>
            <a:ext cx="7074836"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2-شاخص غیر عملکردی یا عینی نبودن شاخص ها</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عینیت نداشتن یکی از ضعف های بالقوه روش های معمول ارزیابی عملکرد است، این امر متداول است که افراد به هنگام قضاوت درباره ی دیگران و ارزیابی عملکرد آنان معمولاً برحدی از قضاوت می نشینند که پایه های آن بر نوعی پیش داوری و قضاوت ذهنی آنان قرار دارد. </a:t>
            </a:r>
          </a:p>
        </p:txBody>
      </p:sp>
    </p:spTree>
    <p:extLst>
      <p:ext uri="{BB962C8B-B14F-4D97-AF65-F5344CB8AC3E}">
        <p14:creationId xmlns:p14="http://schemas.microsoft.com/office/powerpoint/2010/main" val="3346249213"/>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076959" y="1524000"/>
            <a:ext cx="414087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مسائل موجود درارزیابی عملکرد</a:t>
            </a:r>
          </a:p>
        </p:txBody>
      </p:sp>
      <p:sp>
        <p:nvSpPr>
          <p:cNvPr id="5" name="Rectangle 4"/>
          <p:cNvSpPr/>
          <p:nvPr/>
        </p:nvSpPr>
        <p:spPr>
          <a:xfrm>
            <a:off x="1143000" y="2667000"/>
            <a:ext cx="7074836" cy="1815882"/>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شاید این امر غیرمنطقی به نظر برسد، ولی واقعیت این است که غالباً تصمیمات رسمی که براساس داوری های ذهنی قراردارد، پیش از این که اطلاعاتی عینی در جهت تأیید مزبور جمع آوری گردد، گرفته می شوند.</a:t>
            </a:r>
          </a:p>
        </p:txBody>
      </p:sp>
    </p:spTree>
    <p:extLst>
      <p:ext uri="{BB962C8B-B14F-4D97-AF65-F5344CB8AC3E}">
        <p14:creationId xmlns:p14="http://schemas.microsoft.com/office/powerpoint/2010/main" val="1929328799"/>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14800" y="1143000"/>
            <a:ext cx="414087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مسائل موجود درارزیابی عملکرد</a:t>
            </a:r>
          </a:p>
        </p:txBody>
      </p:sp>
      <p:sp>
        <p:nvSpPr>
          <p:cNvPr id="5" name="Rectangle 4"/>
          <p:cNvSpPr/>
          <p:nvPr/>
        </p:nvSpPr>
        <p:spPr>
          <a:xfrm>
            <a:off x="1066800" y="2133600"/>
            <a:ext cx="7188877" cy="3970318"/>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3-خطای گرایش به مرکز </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برخی از سرپرستان با مسئولان ارزیابی، تمایل چندانی به ارزیابی واقعی کارکنان ندارند و می کوشند آنان را با در نظر گرفتن امتیازات متوسط بسنجد. در صورتی که فرم های ارزیابی با استفاده ازمقیاس های توصیفی، مانند عالی، خوب، متوسط، ضعیف و یا غیرقابل قبول طراحی شده باشند، غالباً ارزیابان از انتخاب گزینه های توصیفی عالی، خوب، ضعیف و غیرقابل قبول امتناع می ورزند و گزینه ی متوسط را در توصیف مورد بر می گزینند.</a:t>
            </a:r>
          </a:p>
        </p:txBody>
      </p:sp>
    </p:spTree>
    <p:extLst>
      <p:ext uri="{BB962C8B-B14F-4D97-AF65-F5344CB8AC3E}">
        <p14:creationId xmlns:p14="http://schemas.microsoft.com/office/powerpoint/2010/main" val="417353091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14800" y="1143000"/>
            <a:ext cx="414087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مسائل موجود درارزیابی عملکرد</a:t>
            </a:r>
          </a:p>
        </p:txBody>
      </p:sp>
      <p:sp>
        <p:nvSpPr>
          <p:cNvPr id="5" name="Rectangle 4"/>
          <p:cNvSpPr/>
          <p:nvPr/>
        </p:nvSpPr>
        <p:spPr>
          <a:xfrm>
            <a:off x="1143000" y="2362200"/>
            <a:ext cx="7188877" cy="1384995"/>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این تمایل به ارزیابی درحد متوسط، یک اشتباه عمومی است و به دلایلی مانند آشنا بودن به طرز انجام کار کارکنان و پرهیز از جریحه دار ساختن عواطف افراد پیش می آید.</a:t>
            </a:r>
          </a:p>
        </p:txBody>
      </p:sp>
    </p:spTree>
    <p:extLst>
      <p:ext uri="{BB962C8B-B14F-4D97-AF65-F5344CB8AC3E}">
        <p14:creationId xmlns:p14="http://schemas.microsoft.com/office/powerpoint/2010/main" val="409101401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14800" y="1143000"/>
            <a:ext cx="414087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مسائل موجود درارزیابی عملکرد</a:t>
            </a:r>
          </a:p>
        </p:txBody>
      </p:sp>
      <p:sp>
        <p:nvSpPr>
          <p:cNvPr id="5" name="Rectangle 4"/>
          <p:cNvSpPr/>
          <p:nvPr/>
        </p:nvSpPr>
        <p:spPr>
          <a:xfrm>
            <a:off x="1033530" y="2362200"/>
            <a:ext cx="7188877"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4-خطای تاره ترین رخدادها </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این خطا زمانی اتفاق می افتد که یک ارزیاب بیشتر بر رفتار جدید و تازه ی کارمند تأکید می کند. بیشتر سرپرستان زمان و منابع کافی برای کنترل و نظارت دقیق عملکرد یک کارمند در طول یکسال یا برای بخاطر سپردن جزئیات را ندارند.</a:t>
            </a:r>
          </a:p>
        </p:txBody>
      </p:sp>
    </p:spTree>
    <p:extLst>
      <p:ext uri="{BB962C8B-B14F-4D97-AF65-F5344CB8AC3E}">
        <p14:creationId xmlns:p14="http://schemas.microsoft.com/office/powerpoint/2010/main" val="361860506"/>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14800" y="1143000"/>
            <a:ext cx="414087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مسائل موجود درارزیابی عملکرد</a:t>
            </a:r>
          </a:p>
        </p:txBody>
      </p:sp>
      <p:sp>
        <p:nvSpPr>
          <p:cNvPr id="5" name="Rectangle 4"/>
          <p:cNvSpPr/>
          <p:nvPr/>
        </p:nvSpPr>
        <p:spPr>
          <a:xfrm>
            <a:off x="1033530" y="2362200"/>
            <a:ext cx="7188877" cy="3108543"/>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این خطا می تواند پیامد شدیدی برای فردی داشته باشد که شش ماه یا یکسال به خوبی خدمت کرده است، اما دریکی دو هفته نزدیک به ارزیابی مرتکب اشتباه جدی یا سنگینی شده است.</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از طرفی از آنجایی که کارکنان معمولاً موعد ارزیابی خود را می دانند و چند هفته قبل ازآن آگاهانه یا حتی ناخودآگاه، سعی می کنند کارایی خود را بالا ببرند، احتمال مرتکب شدن این اشتباه زیاد است. </a:t>
            </a:r>
          </a:p>
        </p:txBody>
      </p:sp>
    </p:spTree>
    <p:extLst>
      <p:ext uri="{BB962C8B-B14F-4D97-AF65-F5344CB8AC3E}">
        <p14:creationId xmlns:p14="http://schemas.microsoft.com/office/powerpoint/2010/main" val="3664051600"/>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14800" y="1143000"/>
            <a:ext cx="414087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مسائل موجود درارزیابی عملکرد</a:t>
            </a:r>
          </a:p>
        </p:txBody>
      </p:sp>
      <p:sp>
        <p:nvSpPr>
          <p:cNvPr id="5" name="Rectangle 4"/>
          <p:cNvSpPr/>
          <p:nvPr/>
        </p:nvSpPr>
        <p:spPr>
          <a:xfrm>
            <a:off x="1033530" y="2362200"/>
            <a:ext cx="7188877" cy="1815882"/>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از این رو توصیه گردیده است که ارزیابی کارمند با مشاهده و ثبت دقیق و منظم چگونگی عملکرد او طی یک دوره کامل ارزیابی صورت پذیرد. راه دیگر فائق آمدن بر این مشکل، ارزیابی کارکنان در فواصل کوتاه (مثلا هر سه ماه یک بار) است. </a:t>
            </a:r>
          </a:p>
        </p:txBody>
      </p:sp>
    </p:spTree>
    <p:extLst>
      <p:ext uri="{BB962C8B-B14F-4D97-AF65-F5344CB8AC3E}">
        <p14:creationId xmlns:p14="http://schemas.microsoft.com/office/powerpoint/2010/main" val="406677065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14800" y="1143000"/>
            <a:ext cx="414087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مسائل موجود درارزیابی عملکرد</a:t>
            </a:r>
          </a:p>
        </p:txBody>
      </p:sp>
      <p:sp>
        <p:nvSpPr>
          <p:cNvPr id="5" name="Rectangle 4"/>
          <p:cNvSpPr/>
          <p:nvPr/>
        </p:nvSpPr>
        <p:spPr>
          <a:xfrm>
            <a:off x="1033530" y="2362200"/>
            <a:ext cx="7188877"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5-تعصب شخصی ارزیاب </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مقصود از تعصب این است که یکی از ویژگی های افراد، مانند سن، نژاد یا جنس بر شیوه ی ارزیابی یا نمره هایی که به آنها داده می شود، اثر بگذارد. نتیجه تحقیقات انجام شده، نشان  می دهد که یک سو نگری و تعصب می تواند بر شیوه ی ارزیابی فرد اثر بگذارد</a:t>
            </a:r>
          </a:p>
        </p:txBody>
      </p:sp>
    </p:spTree>
    <p:extLst>
      <p:ext uri="{BB962C8B-B14F-4D97-AF65-F5344CB8AC3E}">
        <p14:creationId xmlns:p14="http://schemas.microsoft.com/office/powerpoint/2010/main" val="188323057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14800" y="1143000"/>
            <a:ext cx="414087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مسائل موجود درارزیابی عملکرد</a:t>
            </a:r>
          </a:p>
        </p:txBody>
      </p:sp>
      <p:sp>
        <p:nvSpPr>
          <p:cNvPr id="5" name="Rectangle 4"/>
          <p:cNvSpPr/>
          <p:nvPr/>
        </p:nvSpPr>
        <p:spPr>
          <a:xfrm>
            <a:off x="1033530" y="2362200"/>
            <a:ext cx="7188877" cy="3108543"/>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6-خطای آسان گیری </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دادن نمرات بالای غیرعادلانه ونابجا به عنوان آسان گیری مورد اشاره قرار می گیرد. این رفتار اغلب به وسیله ی یک میل به دوری کردن از ستیز و مجادله در ارزیابی برانگیخته می شود. جنبه منفی این خطا این است که حتی کسانی با عملکرد ضعیف شاید درجات خوبی بگیرند و این می تواند باعث خشم در میان کسانی با عملکرد عالی وخوب شود</a:t>
            </a:r>
          </a:p>
        </p:txBody>
      </p:sp>
    </p:spTree>
    <p:extLst>
      <p:ext uri="{BB962C8B-B14F-4D97-AF65-F5344CB8AC3E}">
        <p14:creationId xmlns:p14="http://schemas.microsoft.com/office/powerpoint/2010/main" val="294367241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14800" y="1143000"/>
            <a:ext cx="414087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مسائل موجود درارزیابی عملکرد</a:t>
            </a:r>
          </a:p>
        </p:txBody>
      </p:sp>
      <p:sp>
        <p:nvSpPr>
          <p:cNvPr id="5" name="Rectangle 4"/>
          <p:cNvSpPr/>
          <p:nvPr/>
        </p:nvSpPr>
        <p:spPr>
          <a:xfrm>
            <a:off x="1033530" y="2362200"/>
            <a:ext cx="7188877" cy="1815882"/>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تحقیق نشان داده است که اگر ارزیاب، موظف باشد نتایج ارزیابی را با کسانی که عملکردشان ارزیابی شده است در میان بگذارد، معمولاً نتیجه ی ارزیابی بسیار بالاتر از میزان شایستگی و توانایی واقعی کارکنان خواهد بود.</a:t>
            </a:r>
          </a:p>
        </p:txBody>
      </p:sp>
    </p:spTree>
    <p:extLst>
      <p:ext uri="{BB962C8B-B14F-4D97-AF65-F5344CB8AC3E}">
        <p14:creationId xmlns:p14="http://schemas.microsoft.com/office/powerpoint/2010/main" val="4041337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77341" y="9144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1225971" y="2209800"/>
            <a:ext cx="7043336" cy="2246769"/>
          </a:xfrm>
          <a:prstGeom prst="rect">
            <a:avLst/>
          </a:prstGeom>
        </p:spPr>
        <p:txBody>
          <a:bodyPr wrap="square">
            <a:spAutoFit/>
          </a:bodyPr>
          <a:lstStyle/>
          <a:p>
            <a:pPr algn="just" rtl="1"/>
            <a:r>
              <a:rPr lang="fa-IR" sz="2800" dirty="0">
                <a:solidFill>
                  <a:srgbClr val="FF0000"/>
                </a:solidFill>
                <a:latin typeface="Calibri" panose="020F0502020204030204" pitchFamily="34" charset="0"/>
                <a:ea typeface="Calibri" panose="020F0502020204030204" pitchFamily="34" charset="0"/>
                <a:cs typeface="B Nazanin" panose="00000400000000000000" pitchFamily="2" charset="-78"/>
              </a:rPr>
              <a:t>1- توانايي</a:t>
            </a:r>
            <a:endParaRPr lang="en-US" sz="2800" dirty="0">
              <a:solidFill>
                <a:srgbClr val="FF0000"/>
              </a:solidFill>
              <a:latin typeface="Calibri" panose="020F0502020204030204" pitchFamily="34" charset="0"/>
              <a:ea typeface="Calibri" panose="020F0502020204030204" pitchFamily="34" charset="0"/>
              <a:cs typeface="B Nazanin" panose="00000400000000000000" pitchFamily="2" charset="-78"/>
            </a:endParaRPr>
          </a:p>
          <a:p>
            <a:pPr algn="just" rtl="1"/>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 اصطلاح توانايي به دانش و مهارت هاي پيروان گفته مي شود( البته توانايي در به انجام رساندن توفيق آميز يك تكليف). لازم است به ياد داشته باشيم كه شايستگي افراد عموميت ندارد. از اجراي كليدي اينها هستند؛ </a:t>
            </a:r>
          </a:p>
        </p:txBody>
      </p:sp>
    </p:spTree>
    <p:extLst>
      <p:ext uri="{BB962C8B-B14F-4D97-AF65-F5344CB8AC3E}">
        <p14:creationId xmlns:p14="http://schemas.microsoft.com/office/powerpoint/2010/main" val="1681828364"/>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14800" y="1143000"/>
            <a:ext cx="414087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مسائل موجود درارزیابی عملکرد</a:t>
            </a:r>
          </a:p>
        </p:txBody>
      </p:sp>
      <p:sp>
        <p:nvSpPr>
          <p:cNvPr id="5" name="Rectangle 4"/>
          <p:cNvSpPr/>
          <p:nvPr/>
        </p:nvSpPr>
        <p:spPr>
          <a:xfrm>
            <a:off x="1066800" y="2133600"/>
            <a:ext cx="7188877" cy="3539430"/>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7-خطای سخت گیری </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برخی از سرپرستان یا مسئولان ارزیابی ممکن است که بیش از اندازه در نحوه ی ارزیابی وسواس به خرج دهند یا سخت گیری های بی مورد بکنند. اینان برخلاف برخی از سرپرستان که در کار ارزیابی جدی نیستند، معمولاً کار ارزیابی کارکنان را با وسواس کامل انجام می دهند و برای کارکنان امتیازات یا درجات پایین را در نظر می گیرند. این نوع سرپرستان شاید از اینکه خود را در نظر سایر همکاران داوری سختگیر بنمایند، لذت می برند</a:t>
            </a:r>
          </a:p>
        </p:txBody>
      </p:sp>
    </p:spTree>
    <p:extLst>
      <p:ext uri="{BB962C8B-B14F-4D97-AF65-F5344CB8AC3E}">
        <p14:creationId xmlns:p14="http://schemas.microsoft.com/office/powerpoint/2010/main" val="3880815434"/>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14800" y="1143000"/>
            <a:ext cx="414087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مسائل موجود درارزیابی عملکرد</a:t>
            </a:r>
          </a:p>
        </p:txBody>
      </p:sp>
      <p:sp>
        <p:nvSpPr>
          <p:cNvPr id="5" name="Rectangle 4"/>
          <p:cNvSpPr/>
          <p:nvPr/>
        </p:nvSpPr>
        <p:spPr>
          <a:xfrm>
            <a:off x="1066800" y="2133600"/>
            <a:ext cx="7188877"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8–خطای شبیه سازی </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هنگامی که افراد باید عملکرد دیگران را ارزیابی کنند، از همان دیدگاه کارهای آنها را بررسی می کنند که مورد پسند خودشان است. اگر چه درواقع آنچه را که برای خود نمی پسندند، برای دیگران هم نمی پسندند، ولی در این میان دچار خطای شبیه سازی شده اند. </a:t>
            </a:r>
          </a:p>
        </p:txBody>
      </p:sp>
    </p:spTree>
    <p:extLst>
      <p:ext uri="{BB962C8B-B14F-4D97-AF65-F5344CB8AC3E}">
        <p14:creationId xmlns:p14="http://schemas.microsoft.com/office/powerpoint/2010/main" val="1830699724"/>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14800" y="1143000"/>
            <a:ext cx="414087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مسائل موجود درارزیابی عملکرد</a:t>
            </a:r>
          </a:p>
        </p:txBody>
      </p:sp>
      <p:sp>
        <p:nvSpPr>
          <p:cNvPr id="5" name="Rectangle 4"/>
          <p:cNvSpPr/>
          <p:nvPr/>
        </p:nvSpPr>
        <p:spPr>
          <a:xfrm>
            <a:off x="1066800" y="2133600"/>
            <a:ext cx="7188877" cy="2677656"/>
          </a:xfrm>
          <a:prstGeom prst="rect">
            <a:avLst/>
          </a:prstGeom>
        </p:spPr>
        <p:txBody>
          <a:bodyPr wrap="square">
            <a:spAutoFit/>
          </a:bodyPr>
          <a:lstStyle/>
          <a:p>
            <a:pPr algn="just" rtl="1"/>
            <a:endParaRPr lang="fa-IR" sz="2800" dirty="0">
              <a:latin typeface="Calibri" panose="020F0502020204030204" pitchFamily="34" charset="0"/>
              <a:ea typeface="Calibri" panose="020F0502020204030204" pitchFamily="34" charset="0"/>
              <a:cs typeface="B Nazanin" panose="00000400000000000000" pitchFamily="2" charset="-78"/>
            </a:endParaRP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برای مثال: اگر فردی که دیگران را مورد ارزیابی قرار می دهند، خود را انسانی جاه طلب و پرخاشگر می پندارند، احتمالاً از دیدگاه پرخاشگری و جاه طلبی به دیگران نگاه کنند، که در آن صورت کسانی که دارای چنین ویژگی باشند، نمره ی بالایی خواهند گرفت و اگر غیر از این باشد، نمره شان پایین خواهد بود</a:t>
            </a:r>
          </a:p>
        </p:txBody>
      </p:sp>
    </p:spTree>
    <p:extLst>
      <p:ext uri="{BB962C8B-B14F-4D97-AF65-F5344CB8AC3E}">
        <p14:creationId xmlns:p14="http://schemas.microsoft.com/office/powerpoint/2010/main" val="3915048518"/>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343400" y="1167685"/>
            <a:ext cx="414087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مسائل موجود درارزیابی عملکرد</a:t>
            </a:r>
          </a:p>
        </p:txBody>
      </p:sp>
      <p:sp>
        <p:nvSpPr>
          <p:cNvPr id="5" name="Rectangle 4"/>
          <p:cNvSpPr/>
          <p:nvPr/>
        </p:nvSpPr>
        <p:spPr>
          <a:xfrm>
            <a:off x="838200" y="1752460"/>
            <a:ext cx="7440015" cy="4419740"/>
          </a:xfrm>
          <a:prstGeom prst="rect">
            <a:avLst/>
          </a:prstGeom>
        </p:spPr>
        <p:txBody>
          <a:bodyPr wrap="square">
            <a:spAutoFit/>
          </a:bodyPr>
          <a:lstStyle/>
          <a:p>
            <a:pPr algn="just" rtl="1"/>
            <a:endParaRPr lang="fa-IR" sz="2800" dirty="0">
              <a:latin typeface="Calibri" panose="020F0502020204030204" pitchFamily="34" charset="0"/>
              <a:ea typeface="Calibri" panose="020F0502020204030204" pitchFamily="34" charset="0"/>
              <a:cs typeface="B Nazanin" panose="00000400000000000000" pitchFamily="2" charset="-78"/>
            </a:endParaRP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9-خطای مقایسه ای  </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زمانی اتفاق می افتد که عملکرد یک کارمند، ارزیابی هاییی را که به افراد دیگرداده می شود، تحت تأثیر قرار می دهد. برای مثال، زمانی که عملکرد یک کارمند متوسط فوراً بعد از عملکرد یک کارمند برجسته و خوب ارزیابی می شود، ارزیاب، ارزیابی را اینگونه خاتمه می دهد که شخص متوسط، پایین تر از متوسط یا ضعیف است</a:t>
            </a:r>
            <a:r>
              <a:rPr lang="en-US" sz="2800" dirty="0" err="1">
                <a:latin typeface="Calibri" panose="020F0502020204030204" pitchFamily="34" charset="0"/>
                <a:ea typeface="Calibri" panose="020F0502020204030204" pitchFamily="34" charset="0"/>
                <a:cs typeface="B Nazanin" panose="00000400000000000000" pitchFamily="2" charset="-78"/>
              </a:rPr>
              <a:t>Lisnov</a:t>
            </a:r>
            <a:r>
              <a:rPr lang="en-US" sz="2800" dirty="0">
                <a:latin typeface="Calibri" panose="020F0502020204030204" pitchFamily="34" charset="0"/>
                <a:ea typeface="Calibri" panose="020F0502020204030204" pitchFamily="34" charset="0"/>
                <a:cs typeface="B Nazanin" panose="00000400000000000000" pitchFamily="2" charset="-78"/>
              </a:rPr>
              <a:t> , Palmer , Maurer (1995).، </a:t>
            </a:r>
            <a:r>
              <a:rPr lang="fa-IR" sz="2800" dirty="0">
                <a:latin typeface="Calibri" panose="020F0502020204030204" pitchFamily="34" charset="0"/>
                <a:ea typeface="Calibri" panose="020F0502020204030204" pitchFamily="34" charset="0"/>
                <a:cs typeface="B Nazanin" panose="00000400000000000000" pitchFamily="2" charset="-78"/>
              </a:rPr>
              <a:t>تأیید کردند که اثرات مقایسه ای، باعث عدم دقت و اشتباه در ارزیابی های عملکرد می شود.</a:t>
            </a:r>
          </a:p>
        </p:txBody>
      </p:sp>
    </p:spTree>
    <p:extLst>
      <p:ext uri="{BB962C8B-B14F-4D97-AF65-F5344CB8AC3E}">
        <p14:creationId xmlns:p14="http://schemas.microsoft.com/office/powerpoint/2010/main" val="238305706"/>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1000" y="1167685"/>
            <a:ext cx="4272323"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افزایش اثر بخشی ارزیابی عملکرد</a:t>
            </a:r>
          </a:p>
        </p:txBody>
      </p:sp>
      <p:sp>
        <p:nvSpPr>
          <p:cNvPr id="5" name="Rectangle 4"/>
          <p:cNvSpPr/>
          <p:nvPr/>
        </p:nvSpPr>
        <p:spPr>
          <a:xfrm>
            <a:off x="1066800" y="2133600"/>
            <a:ext cx="7211415"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ارزیابی عملکرد یک ابزار مدیریتی مهم درسازمان ها هستند. در نتیجه، اجباری و ضروری است که عنوان یک رویکرد مبتکرانه دربرنامه ریزی فرآیند ارزیابی اتخاذ کنند. در ادامه، پیشنهاداتی درجهت افزایش اثر بخشی سیستم های رسمی ارزیابی عملکرد ارائه شده است:</a:t>
            </a:r>
          </a:p>
        </p:txBody>
      </p:sp>
    </p:spTree>
    <p:extLst>
      <p:ext uri="{BB962C8B-B14F-4D97-AF65-F5344CB8AC3E}">
        <p14:creationId xmlns:p14="http://schemas.microsoft.com/office/powerpoint/2010/main" val="2893111873"/>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1000" y="1167685"/>
            <a:ext cx="4272323"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افزایش اثر بخشی ارزیابی عملکرد</a:t>
            </a:r>
          </a:p>
        </p:txBody>
      </p:sp>
      <p:sp>
        <p:nvSpPr>
          <p:cNvPr id="5" name="Rectangle 4"/>
          <p:cNvSpPr/>
          <p:nvPr/>
        </p:nvSpPr>
        <p:spPr>
          <a:xfrm>
            <a:off x="1066800" y="2133600"/>
            <a:ext cx="7211415" cy="3108543"/>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1-استفاده از چندین ارزیاب</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یکی از روش های خیلی رایج برای دستیابی به بازخورد ازچندین منبع، بازخورد، 36درجه می باشد. استفاده از چندین منبع ارزیابی درارزیابی عملکرد، دیدگاه های منحصر به فردی را در مورد عملکرد فراهم می کند که از منابع مختلفی فراهم می شود (مانند سرپرستان، همکاران، زیردستان، مشتریان و غیره) که اغلب درارزیابی سنتی عملکرد نادیده گرفته می شوند. </a:t>
            </a:r>
          </a:p>
        </p:txBody>
      </p:sp>
    </p:spTree>
    <p:extLst>
      <p:ext uri="{BB962C8B-B14F-4D97-AF65-F5344CB8AC3E}">
        <p14:creationId xmlns:p14="http://schemas.microsoft.com/office/powerpoint/2010/main" val="136555251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1000" y="1167685"/>
            <a:ext cx="4272323"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افزایش اثر بخشی ارزیابی عملکرد</a:t>
            </a:r>
          </a:p>
        </p:txBody>
      </p:sp>
      <p:sp>
        <p:nvSpPr>
          <p:cNvPr id="5" name="Rectangle 4"/>
          <p:cNvSpPr/>
          <p:nvPr/>
        </p:nvSpPr>
        <p:spPr>
          <a:xfrm>
            <a:off x="1066800" y="2133600"/>
            <a:ext cx="7211415" cy="3108543"/>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2-آموزش ارزیابان</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یک ضعف بیشتر برنامه های ارزیابی عملکرد این است که مدیران و سرپرستان به قدر کافی برای وظیفه ی ارزیابی آموزش ندیده اند و بازخورد ضعیفی ای را به زیردستان ارائه میکنند.</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آموزش ارزیابان و دادن بازخورد به آنها، توانایی ارزیابان را برای انجام ارزیابی های دقیق و درست از عملکرد کارکنان بهبود می دهد. </a:t>
            </a:r>
          </a:p>
        </p:txBody>
      </p:sp>
    </p:spTree>
    <p:extLst>
      <p:ext uri="{BB962C8B-B14F-4D97-AF65-F5344CB8AC3E}">
        <p14:creationId xmlns:p14="http://schemas.microsoft.com/office/powerpoint/2010/main" val="128821305"/>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1000" y="1167685"/>
            <a:ext cx="4272323"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افزایش اثر بخشی ارزیابی عملکرد</a:t>
            </a:r>
          </a:p>
        </p:txBody>
      </p:sp>
      <p:sp>
        <p:nvSpPr>
          <p:cNvPr id="5" name="Rectangle 4"/>
          <p:cNvSpPr/>
          <p:nvPr/>
        </p:nvSpPr>
        <p:spPr>
          <a:xfrm>
            <a:off x="1143000" y="2514600"/>
            <a:ext cx="7211415"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آموزش های مختلفی وجود دارد از جمله: آموزش خطای ارزیاب (مانند آموزشی که ارزیابان را با اشتباهات معمول و رایج آشنا می سازد و پیشنهاداتی را برای چگونگی دوری ازآنها، فراهم می کند) ثابت شده است که در کاهش اشتباهات رایج ارزیابی موفق بوده است.</a:t>
            </a:r>
          </a:p>
        </p:txBody>
      </p:sp>
    </p:spTree>
    <p:extLst>
      <p:ext uri="{BB962C8B-B14F-4D97-AF65-F5344CB8AC3E}">
        <p14:creationId xmlns:p14="http://schemas.microsoft.com/office/powerpoint/2010/main" val="1197835892"/>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1000" y="1167685"/>
            <a:ext cx="4272323"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افزایش اثر بخشی ارزیابی عملکرد</a:t>
            </a:r>
          </a:p>
        </p:txBody>
      </p:sp>
      <p:sp>
        <p:nvSpPr>
          <p:cNvPr id="5" name="Rectangle 4"/>
          <p:cNvSpPr/>
          <p:nvPr/>
        </p:nvSpPr>
        <p:spPr>
          <a:xfrm>
            <a:off x="1066800" y="1905000"/>
            <a:ext cx="7396523" cy="3970318"/>
          </a:xfrm>
          <a:prstGeom prst="rect">
            <a:avLst/>
          </a:prstGeom>
        </p:spPr>
        <p:txBody>
          <a:bodyPr wrap="square">
            <a:spAutoFit/>
          </a:bodyPr>
          <a:lstStyle/>
          <a:p>
            <a:pPr algn="just" rtl="1"/>
            <a:endParaRPr lang="fa-IR" sz="2800" dirty="0">
              <a:latin typeface="Calibri" panose="020F0502020204030204" pitchFamily="34" charset="0"/>
              <a:ea typeface="Calibri" panose="020F0502020204030204" pitchFamily="34" charset="0"/>
              <a:cs typeface="B Nazanin" panose="00000400000000000000" pitchFamily="2" charset="-78"/>
            </a:endParaRP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آموزش چارچوب مرجع (مانند آموزشی که مجموعه ی مشترکی از هنجارها را در مورد عملکرد  ضعیف و خوب برای ارزیابان فراهم می کند) نیز، ثابت شده است که اشتباهات ارزیابی و به همان اندازه امکان مدافعه ی قانونی را کاهش می دهد، سرانجام، آموزش مشاهده ی رفتاری ، که بر تکنیک هایی که ارزیابان می توانند برای مشاهده، ذخیره، بازخوانی اطلاعات مربوط به عملکرد استفاده کنند، متمرکز است، نشان داده شده که دقت و درستی را افزایش می دهد.</a:t>
            </a:r>
          </a:p>
        </p:txBody>
      </p:sp>
    </p:spTree>
    <p:extLst>
      <p:ext uri="{BB962C8B-B14F-4D97-AF65-F5344CB8AC3E}">
        <p14:creationId xmlns:p14="http://schemas.microsoft.com/office/powerpoint/2010/main" val="744696997"/>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1000" y="1447800"/>
            <a:ext cx="4272323"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افزایش اثر بخشی ارزیابی عملکرد</a:t>
            </a:r>
          </a:p>
        </p:txBody>
      </p:sp>
      <p:sp>
        <p:nvSpPr>
          <p:cNvPr id="5" name="Rectangle 4"/>
          <p:cNvSpPr/>
          <p:nvPr/>
        </p:nvSpPr>
        <p:spPr>
          <a:xfrm>
            <a:off x="1066800" y="2667000"/>
            <a:ext cx="7396523" cy="1815882"/>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در حالی که تحقیقات نشان می دهد که هر یک ازاین رویکردهای آموزشی اثرات مثبت بر روی درستی و دقت ارزیابی دارد، بهبود و بهسازی بیشتر، درزمانی که آموزش، این رویکردها رابا هم ترکیب می کند، دیده شده است. </a:t>
            </a:r>
          </a:p>
        </p:txBody>
      </p:sp>
    </p:spTree>
    <p:extLst>
      <p:ext uri="{BB962C8B-B14F-4D97-AF65-F5344CB8AC3E}">
        <p14:creationId xmlns:p14="http://schemas.microsoft.com/office/powerpoint/2010/main" val="16340805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77341" y="9144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1225971" y="2209800"/>
            <a:ext cx="7043336" cy="3539430"/>
          </a:xfrm>
          <a:prstGeom prst="rect">
            <a:avLst/>
          </a:prstGeom>
        </p:spPr>
        <p:txBody>
          <a:bodyPr wrap="square">
            <a:spAutoFit/>
          </a:bodyPr>
          <a:lstStyle/>
          <a:p>
            <a:pPr algn="just" rtl="1"/>
            <a:r>
              <a:rPr lang="fa-IR" sz="2800" dirty="0">
                <a:solidFill>
                  <a:srgbClr val="FF0000"/>
                </a:solidFill>
                <a:latin typeface="Calibri" panose="020F0502020204030204" pitchFamily="34" charset="0"/>
                <a:ea typeface="Calibri" panose="020F0502020204030204" pitchFamily="34" charset="0"/>
                <a:cs typeface="B Nazanin" panose="00000400000000000000" pitchFamily="2" charset="-78"/>
              </a:rPr>
              <a:t>1- توانايي</a:t>
            </a:r>
            <a:endParaRPr lang="en-US" sz="2800" dirty="0">
              <a:solidFill>
                <a:srgbClr val="FF0000"/>
              </a:solidFill>
              <a:latin typeface="Calibri" panose="020F0502020204030204" pitchFamily="34" charset="0"/>
              <a:ea typeface="Calibri" panose="020F0502020204030204" pitchFamily="34" charset="0"/>
              <a:cs typeface="B Nazanin" panose="00000400000000000000" pitchFamily="2" charset="-78"/>
            </a:endParaRPr>
          </a:p>
          <a:p>
            <a:pPr algn="just" rtl="1"/>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 دانش مربوط به تكليف (كارآموزي رسمي و غيررسمي كه كامل كردن تكليف را تسهيل مي بخشد)، تجربه ي مربوط به تكليف (تجربه ي كاري قبلي كه به تكميل توفيق آميز تكليف كمك مي كند) و قابليت هاي مربوط به تكليف(توانايي بالقوه و يا صفات مميزه اي كه اتمام توفيق آميز كار را تقويت مي كند). در تحليل عملكرد بايد پرسيده شود: آيا اين شخص دانش و مهارت هاي لازم را براي تكميل كردن توفيق آميز اين تكليف دارد، يا خير. </a:t>
            </a:r>
          </a:p>
        </p:txBody>
      </p:sp>
    </p:spTree>
    <p:extLst>
      <p:ext uri="{BB962C8B-B14F-4D97-AF65-F5344CB8AC3E}">
        <p14:creationId xmlns:p14="http://schemas.microsoft.com/office/powerpoint/2010/main" val="1790387791"/>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1000" y="1447800"/>
            <a:ext cx="4272323"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افزایش اثر بخشی ارزیابی عملکرد</a:t>
            </a:r>
          </a:p>
        </p:txBody>
      </p:sp>
      <p:sp>
        <p:nvSpPr>
          <p:cNvPr id="5" name="Rectangle 4"/>
          <p:cNvSpPr/>
          <p:nvPr/>
        </p:nvSpPr>
        <p:spPr>
          <a:xfrm>
            <a:off x="1066800" y="2438400"/>
            <a:ext cx="7396523"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3-استفاده ازچندین شاخص</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ازآنجا که عملکرد موفقیت آمیز مستلزم این است که کارهای زیادی به نحو احسن انجام شود، از این رو باید همه ی آن کارها را شناسایی کرد و آنها را مورد ارزیابی قرارداد. هرقدر شغل یا وظیفه ای که شخص بر عهده دارد، پیچیده تر باشد، باید برای ارزیابی عملکرد وی از شاخص های بیشتری استفاده کرد. </a:t>
            </a:r>
          </a:p>
        </p:txBody>
      </p:sp>
    </p:spTree>
    <p:extLst>
      <p:ext uri="{BB962C8B-B14F-4D97-AF65-F5344CB8AC3E}">
        <p14:creationId xmlns:p14="http://schemas.microsoft.com/office/powerpoint/2010/main" val="725689313"/>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1000" y="1447800"/>
            <a:ext cx="4272323"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افزایش اثر بخشی ارزیابی عملکرد</a:t>
            </a:r>
          </a:p>
        </p:txBody>
      </p:sp>
      <p:sp>
        <p:nvSpPr>
          <p:cNvPr id="5" name="Rectangle 4"/>
          <p:cNvSpPr/>
          <p:nvPr/>
        </p:nvSpPr>
        <p:spPr>
          <a:xfrm>
            <a:off x="1066800" y="2667000"/>
            <a:ext cx="7396523" cy="1384995"/>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همه ی کارها نباید مورد ارزیابی قرار گیرد، اقدامات مهم یا به اصطلاح سرنوشت سازی را که موجب عملکرد عالی یا بسیارضعیف فرد می شود، باید مورد ارزیابی قرار داد</a:t>
            </a:r>
          </a:p>
        </p:txBody>
      </p:sp>
    </p:spTree>
    <p:extLst>
      <p:ext uri="{BB962C8B-B14F-4D97-AF65-F5344CB8AC3E}">
        <p14:creationId xmlns:p14="http://schemas.microsoft.com/office/powerpoint/2010/main" val="69874479"/>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1000" y="1447800"/>
            <a:ext cx="4272323"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افزایش اثر بخشی ارزیابی عملکرد</a:t>
            </a:r>
          </a:p>
        </p:txBody>
      </p:sp>
      <p:sp>
        <p:nvSpPr>
          <p:cNvPr id="5" name="Rectangle 4"/>
          <p:cNvSpPr/>
          <p:nvPr/>
        </p:nvSpPr>
        <p:spPr>
          <a:xfrm>
            <a:off x="1066800" y="2667000"/>
            <a:ext cx="7396523"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4-استفاده از روشهای رفتار محور </a:t>
            </a:r>
          </a:p>
          <a:p>
            <a:pPr algn="just" rtl="1"/>
            <a:r>
              <a:rPr lang="en-US" sz="2800" dirty="0" err="1">
                <a:latin typeface="Calibri" panose="020F0502020204030204" pitchFamily="34" charset="0"/>
                <a:ea typeface="Calibri" panose="020F0502020204030204" pitchFamily="34" charset="0"/>
                <a:cs typeface="B Nazanin" panose="00000400000000000000" pitchFamily="2" charset="-78"/>
              </a:rPr>
              <a:t>Bartol</a:t>
            </a:r>
            <a:r>
              <a:rPr lang="en-US" sz="2800" dirty="0">
                <a:latin typeface="Calibri" panose="020F0502020204030204" pitchFamily="34" charset="0"/>
                <a:ea typeface="Calibri" panose="020F0502020204030204" pitchFamily="34" charset="0"/>
                <a:cs typeface="B Nazanin" panose="00000400000000000000" pitchFamily="2" charset="-78"/>
              </a:rPr>
              <a:t> , Martin  (1998) ، </a:t>
            </a:r>
            <a:r>
              <a:rPr lang="fa-IR" sz="2800" dirty="0">
                <a:latin typeface="Calibri" panose="020F0502020204030204" pitchFamily="34" charset="0"/>
                <a:ea typeface="Calibri" panose="020F0502020204030204" pitchFamily="34" charset="0"/>
                <a:cs typeface="B Nazanin" panose="00000400000000000000" pitchFamily="2" charset="-78"/>
              </a:rPr>
              <a:t>بیان کردند که ارزیابی ها از عملکرد کارکنان باید مستقیماً با انجام وظایف مربوط به شغل، در ارتباط باشند. </a:t>
            </a:r>
            <a:r>
              <a:rPr lang="en-US" sz="2800" dirty="0">
                <a:latin typeface="Calibri" panose="020F0502020204030204" pitchFamily="34" charset="0"/>
                <a:ea typeface="Calibri" panose="020F0502020204030204" pitchFamily="34" charset="0"/>
                <a:cs typeface="B Nazanin" panose="00000400000000000000" pitchFamily="2" charset="-78"/>
              </a:rPr>
              <a:t>Jenks(1991)، </a:t>
            </a:r>
            <a:r>
              <a:rPr lang="fa-IR" sz="2800" dirty="0">
                <a:latin typeface="Calibri" panose="020F0502020204030204" pitchFamily="34" charset="0"/>
                <a:ea typeface="Calibri" panose="020F0502020204030204" pitchFamily="34" charset="0"/>
                <a:cs typeface="B Nazanin" panose="00000400000000000000" pitchFamily="2" charset="-78"/>
              </a:rPr>
              <a:t>این عقیده و نظر را مورد تأیید قرار داد به وسیله ی توصیه ی بیشتر به اینکه ارزیابی ها باید در خصوصیات و ویژگی ها، کمتر ذهنی باشد. </a:t>
            </a:r>
          </a:p>
        </p:txBody>
      </p:sp>
    </p:spTree>
    <p:extLst>
      <p:ext uri="{BB962C8B-B14F-4D97-AF65-F5344CB8AC3E}">
        <p14:creationId xmlns:p14="http://schemas.microsoft.com/office/powerpoint/2010/main" val="1244508586"/>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1000" y="1447800"/>
            <a:ext cx="4272323"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افزایش اثر بخشی ارزیابی عملکرد</a:t>
            </a:r>
          </a:p>
        </p:txBody>
      </p:sp>
      <p:sp>
        <p:nvSpPr>
          <p:cNvPr id="5" name="Rectangle 4"/>
          <p:cNvSpPr/>
          <p:nvPr/>
        </p:nvSpPr>
        <p:spPr>
          <a:xfrm>
            <a:off x="1066800" y="2667000"/>
            <a:ext cx="7396523" cy="1815882"/>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اشکال رفتار محور که عملکرد شغلی را برحسب نتایج خاص و قابل مشاهده تعریف می کنند، فواید و مزایایی را درجهت افزایش و پرورش بهبود عملکرد و بهبود کارگر، فراتر ازروش های ذهنی تر، ارائه می کنند.</a:t>
            </a:r>
          </a:p>
        </p:txBody>
      </p:sp>
    </p:spTree>
    <p:extLst>
      <p:ext uri="{BB962C8B-B14F-4D97-AF65-F5344CB8AC3E}">
        <p14:creationId xmlns:p14="http://schemas.microsoft.com/office/powerpoint/2010/main" val="2646942706"/>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1000" y="1447800"/>
            <a:ext cx="4272323"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افزایش اثر بخشی ارزیابی عملکرد</a:t>
            </a:r>
          </a:p>
        </p:txBody>
      </p:sp>
      <p:sp>
        <p:nvSpPr>
          <p:cNvPr id="5" name="Rectangle 4"/>
          <p:cNvSpPr/>
          <p:nvPr/>
        </p:nvSpPr>
        <p:spPr>
          <a:xfrm>
            <a:off x="1066800" y="2438400"/>
            <a:ext cx="7396523" cy="3108543"/>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اشکال رفتار محور که عملکرد شغلی را برحسب نتایج خاص و قابل مشاهده تعریف می کنند، فواید و مزایایی را درجهت افزایش و پرورش بهبود عملکرد و بهبود کارگر، فراتر ازروش های ذهنی تر، ارائه می کنند.</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در واقع این روش ها، به ویژگی های افراد توجه نمی کنند، بسیاری از ویژگی هایی که ظاهراً با عملکرد خوب رابطه ی مستقیمی دارند، در واقع هیچ رابطه ای با عملکرد ندارند. </a:t>
            </a:r>
          </a:p>
        </p:txBody>
      </p:sp>
    </p:spTree>
    <p:extLst>
      <p:ext uri="{BB962C8B-B14F-4D97-AF65-F5344CB8AC3E}">
        <p14:creationId xmlns:p14="http://schemas.microsoft.com/office/powerpoint/2010/main" val="1661527113"/>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1000" y="1447800"/>
            <a:ext cx="4272323"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افزایش اثر بخشی ارزیابی عملکرد</a:t>
            </a:r>
          </a:p>
        </p:txBody>
      </p:sp>
      <p:sp>
        <p:nvSpPr>
          <p:cNvPr id="5" name="Rectangle 4"/>
          <p:cNvSpPr/>
          <p:nvPr/>
        </p:nvSpPr>
        <p:spPr>
          <a:xfrm>
            <a:off x="1066800" y="2438400"/>
            <a:ext cx="7396523" cy="3108543"/>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اشکال رفتار محور که عملکرد شغلی را برحسب نتایج خاص و قابل مشاهده تعریف می کنند، فواید و مزایایی را درجهت افزایش و پرورش بهبود عملکرد و بهبود کارگر، فراتر ازروش های ذهنی تر، ارائه می کنند.</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در واقع این روش ها، به ویژگی های افراد توجه نمی کنند، بسیاری از ویژگی هایی که ظاهراً با عملکرد خوب رابطه ی مستقیمی دارند، در واقع هیچ رابطه ای با عملکرد ندارند. </a:t>
            </a:r>
          </a:p>
        </p:txBody>
      </p:sp>
    </p:spTree>
    <p:extLst>
      <p:ext uri="{BB962C8B-B14F-4D97-AF65-F5344CB8AC3E}">
        <p14:creationId xmlns:p14="http://schemas.microsoft.com/office/powerpoint/2010/main" val="1323988018"/>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1000" y="1447800"/>
            <a:ext cx="4272323"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افزایش اثر بخشی ارزیابی عملکرد</a:t>
            </a:r>
          </a:p>
        </p:txBody>
      </p:sp>
      <p:sp>
        <p:nvSpPr>
          <p:cNvPr id="5" name="Rectangle 4"/>
          <p:cNvSpPr/>
          <p:nvPr/>
        </p:nvSpPr>
        <p:spPr>
          <a:xfrm>
            <a:off x="1066800" y="2438400"/>
            <a:ext cx="7396523"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ویژگی هایی چون وفاداری و خلاقیت احتمالاً ازنظر مدیران سازمان بسیار پسندیده اند، ولی هیچ مدرک یا سندی وجود ندارد مبنی بر اینکه درسطوح مختلف سازمانی و در مشاغل گوناگون، ویژگی های مشخصی مترادف عملکردهای بالا باشند. یکی دیگر ازنقاط ضعف ویژگی ها همانا خود قضاوت و داوری است.</a:t>
            </a:r>
          </a:p>
        </p:txBody>
      </p:sp>
    </p:spTree>
    <p:extLst>
      <p:ext uri="{BB962C8B-B14F-4D97-AF65-F5344CB8AC3E}">
        <p14:creationId xmlns:p14="http://schemas.microsoft.com/office/powerpoint/2010/main" val="1288044994"/>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1000" y="1447800"/>
            <a:ext cx="4272323"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افزایش اثر بخشی ارزیابی عملکرد</a:t>
            </a:r>
          </a:p>
        </p:txBody>
      </p:sp>
      <p:sp>
        <p:nvSpPr>
          <p:cNvPr id="5" name="Rectangle 4"/>
          <p:cNvSpPr/>
          <p:nvPr/>
        </p:nvSpPr>
        <p:spPr>
          <a:xfrm>
            <a:off x="1066800" y="2819400"/>
            <a:ext cx="7396523" cy="1384995"/>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آن چه ازنظر یک نفر وفاداری است، ازدیدگاه شخص دیگر، چیزی دیگر است. بنابراین افراد در مورد ویژگی ها به صورت کامل اتفاق نظر ندارند</a:t>
            </a:r>
          </a:p>
        </p:txBody>
      </p:sp>
    </p:spTree>
    <p:extLst>
      <p:ext uri="{BB962C8B-B14F-4D97-AF65-F5344CB8AC3E}">
        <p14:creationId xmlns:p14="http://schemas.microsoft.com/office/powerpoint/2010/main" val="1989633998"/>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1000" y="1447800"/>
            <a:ext cx="4272323"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افزایش اثر بخشی ارزیابی عملکرد</a:t>
            </a:r>
          </a:p>
        </p:txBody>
      </p:sp>
      <p:sp>
        <p:nvSpPr>
          <p:cNvPr id="5" name="Rectangle 4"/>
          <p:cNvSpPr/>
          <p:nvPr/>
        </p:nvSpPr>
        <p:spPr>
          <a:xfrm>
            <a:off x="990600" y="2667000"/>
            <a:ext cx="7396523"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5- ارائه بازخورد مداوم و مستمر</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ارائه بازخورد براساس يك مبناي مداوم و مستمر، به عنوان يك توصيه و سفارش براي افزايش اثر بخشي ارزيابي هاي عملكرد ارائه مي شود. تأييد شده است كه ارزيابي هايي كه بارها انجام مي شوند.(بيشتر از يكبار درسال)، به احتمال زياد معاني ضمني مثبت زيادي براي هم سازمان و هم كاركنان دارد.</a:t>
            </a:r>
          </a:p>
        </p:txBody>
      </p:sp>
    </p:spTree>
    <p:extLst>
      <p:ext uri="{BB962C8B-B14F-4D97-AF65-F5344CB8AC3E}">
        <p14:creationId xmlns:p14="http://schemas.microsoft.com/office/powerpoint/2010/main" val="3001301244"/>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1000" y="1447800"/>
            <a:ext cx="4272323"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افزایش اثر بخشی ارزیابی عملکرد</a:t>
            </a:r>
          </a:p>
        </p:txBody>
      </p:sp>
      <p:sp>
        <p:nvSpPr>
          <p:cNvPr id="5" name="Rectangle 4"/>
          <p:cNvSpPr/>
          <p:nvPr/>
        </p:nvSpPr>
        <p:spPr>
          <a:xfrm>
            <a:off x="990600" y="2667000"/>
            <a:ext cx="7396523"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بيان كرد كه استفاده از بازخورد عملكرد، به كاركنان در كاهش خطاهاي شغلي و كم كردن ريسك يادگيري از طريق آزمايش و خطا كمك مي كند. ارزيابي هاي عملكرد عادلانه و بازخورد عملكرد مكرر و مرتب، يك پيش بيني كننده ي مهم رضايت شغلي در محيط كار مي باشد و خيلي زياد به رشد فردي كمك مي كند.</a:t>
            </a:r>
          </a:p>
        </p:txBody>
      </p:sp>
    </p:spTree>
    <p:extLst>
      <p:ext uri="{BB962C8B-B14F-4D97-AF65-F5344CB8AC3E}">
        <p14:creationId xmlns:p14="http://schemas.microsoft.com/office/powerpoint/2010/main" val="26684278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58023" y="10668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1206653" y="2057400"/>
            <a:ext cx="7043336" cy="2246769"/>
          </a:xfrm>
          <a:prstGeom prst="rect">
            <a:avLst/>
          </a:prstGeom>
        </p:spPr>
        <p:txBody>
          <a:bodyPr wrap="square">
            <a:spAutoFit/>
          </a:bodyPr>
          <a:lstStyle/>
          <a:p>
            <a:pPr algn="just" rtl="1"/>
            <a:r>
              <a:rPr lang="fa-IR" sz="2800" dirty="0">
                <a:solidFill>
                  <a:srgbClr val="FF0000"/>
                </a:solidFill>
                <a:latin typeface="Calibri" panose="020F0502020204030204" pitchFamily="34" charset="0"/>
                <a:ea typeface="Calibri" panose="020F0502020204030204" pitchFamily="34" charset="0"/>
                <a:cs typeface="B Nazanin" panose="00000400000000000000" pitchFamily="2" charset="-78"/>
              </a:rPr>
              <a:t>2- انگيزه </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اين يك واقعيت است كه برخي از افراد نسبت به ديگران تلاش بيشتري مي كنند. نتيجه اين مي شود كه در سازمان، اين گونه افراد نسبت به همكاران هوشمند و با ذكاوت خود عملكرد بهتري ارائه نمايند. </a:t>
            </a:r>
          </a:p>
        </p:txBody>
      </p:sp>
    </p:spTree>
    <p:extLst>
      <p:ext uri="{BB962C8B-B14F-4D97-AF65-F5344CB8AC3E}">
        <p14:creationId xmlns:p14="http://schemas.microsoft.com/office/powerpoint/2010/main" val="3078239103"/>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1000" y="1447800"/>
            <a:ext cx="4272323"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افزایش اثر بخشی ارزیابی عملکرد</a:t>
            </a:r>
          </a:p>
        </p:txBody>
      </p:sp>
      <p:sp>
        <p:nvSpPr>
          <p:cNvPr id="5" name="Rectangle 4"/>
          <p:cNvSpPr/>
          <p:nvPr/>
        </p:nvSpPr>
        <p:spPr>
          <a:xfrm>
            <a:off x="990600" y="2667000"/>
            <a:ext cx="7396523"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بيان كرد كه استفاده از بازخورد عملكرد، به كاركنان در كاهش خطاهاي شغلي و كم كردن ريسك يادگيري از طريق آزمايش و خطا كمك مي كند. ارزيابي هاي عملكرد عادلانه و بازخورد عملكرد مكرر و مرتب، يك پيش بيني كننده ي مهم رضايت شغلي در محيط كار مي باشد و خيلي زياد به رشد فردي كمك مي كند.</a:t>
            </a:r>
          </a:p>
        </p:txBody>
      </p:sp>
    </p:spTree>
    <p:extLst>
      <p:ext uri="{BB962C8B-B14F-4D97-AF65-F5344CB8AC3E}">
        <p14:creationId xmlns:p14="http://schemas.microsoft.com/office/powerpoint/2010/main" val="22609494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77341" y="9144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1258168" y="1905000"/>
            <a:ext cx="7043336" cy="2677656"/>
          </a:xfrm>
          <a:prstGeom prst="rect">
            <a:avLst/>
          </a:prstGeom>
        </p:spPr>
        <p:txBody>
          <a:bodyPr wrap="square">
            <a:spAutoFit/>
          </a:bodyPr>
          <a:lstStyle/>
          <a:p>
            <a:pPr algn="just" rtl="1"/>
            <a:r>
              <a:rPr lang="fa-IR" sz="2800" dirty="0">
                <a:solidFill>
                  <a:srgbClr val="FF0000"/>
                </a:solidFill>
                <a:latin typeface="Calibri" panose="020F0502020204030204" pitchFamily="34" charset="0"/>
                <a:ea typeface="Calibri" panose="020F0502020204030204" pitchFamily="34" charset="0"/>
                <a:cs typeface="B Nazanin" panose="00000400000000000000" pitchFamily="2" charset="-78"/>
              </a:rPr>
              <a:t>2- انگيزه </a:t>
            </a:r>
          </a:p>
          <a:p>
            <a:pPr algn="just" rtl="1"/>
            <a:endParaRPr lang="fa-IR" sz="2800" dirty="0">
              <a:latin typeface="Calibri" panose="020F0502020204030204" pitchFamily="34" charset="0"/>
              <a:ea typeface="Calibri" panose="020F0502020204030204" pitchFamily="34" charset="0"/>
              <a:cs typeface="B Nazanin" panose="00000400000000000000" pitchFamily="2" charset="-78"/>
            </a:endParaRP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بدين دليل عملكرد فرد در سازمان تنها به توانايي وي بستگي ندارد، بلكه انگيزش هم در اين فرآيند نقشي مهم ايفا مي كند. در موقع انگيزش تمايل به انجام كار است و درگرو توانايي فرد، تا بدان وسيله نوعي نياز تأمين گردد.</a:t>
            </a:r>
          </a:p>
        </p:txBody>
      </p:sp>
    </p:spTree>
    <p:extLst>
      <p:ext uri="{BB962C8B-B14F-4D97-AF65-F5344CB8AC3E}">
        <p14:creationId xmlns:p14="http://schemas.microsoft.com/office/powerpoint/2010/main" val="13523666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77341" y="9144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1258168" y="1905000"/>
            <a:ext cx="7043336" cy="3108543"/>
          </a:xfrm>
          <a:prstGeom prst="rect">
            <a:avLst/>
          </a:prstGeom>
        </p:spPr>
        <p:txBody>
          <a:bodyPr wrap="square">
            <a:spAutoFit/>
          </a:bodyPr>
          <a:lstStyle/>
          <a:p>
            <a:pPr algn="just" rtl="1"/>
            <a:r>
              <a:rPr lang="fa-IR" sz="2800" dirty="0">
                <a:solidFill>
                  <a:srgbClr val="FF0000"/>
                </a:solidFill>
                <a:latin typeface="Calibri" panose="020F0502020204030204" pitchFamily="34" charset="0"/>
                <a:ea typeface="Calibri" panose="020F0502020204030204" pitchFamily="34" charset="0"/>
                <a:cs typeface="B Nazanin" panose="00000400000000000000" pitchFamily="2" charset="-78"/>
              </a:rPr>
              <a:t>3- محيط  (تناسب محيطي)</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عملكرد صرفاً به كنش خصايصي كه در فرد است مربوط نيست، بلكه به سازمان و محيط نيز مربوط مي شود. حتي با وجود داشتن حداكثر انگيزش و همه ي مهارت هاي لازم، ممكن است افراد اثر بخش نباشند. مگر آنكه حمايت و هدايت سازماني مورد نياز خود را دريافت دارند و كارشان با نيازهاي سازمان و محيط آنها سازش داشته باشد.</a:t>
            </a:r>
          </a:p>
        </p:txBody>
      </p:sp>
    </p:spTree>
    <p:extLst>
      <p:ext uri="{BB962C8B-B14F-4D97-AF65-F5344CB8AC3E}">
        <p14:creationId xmlns:p14="http://schemas.microsoft.com/office/powerpoint/2010/main" val="6890388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77341" y="9144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1258168" y="1905000"/>
            <a:ext cx="7043336" cy="2677656"/>
          </a:xfrm>
          <a:prstGeom prst="rect">
            <a:avLst/>
          </a:prstGeom>
        </p:spPr>
        <p:txBody>
          <a:bodyPr wrap="square">
            <a:spAutoFit/>
          </a:bodyPr>
          <a:lstStyle/>
          <a:p>
            <a:pPr algn="just" rtl="1"/>
            <a:r>
              <a:rPr lang="fa-IR" sz="2800" dirty="0">
                <a:solidFill>
                  <a:srgbClr val="FF0000"/>
                </a:solidFill>
                <a:latin typeface="Calibri" panose="020F0502020204030204" pitchFamily="34" charset="0"/>
                <a:ea typeface="Calibri" panose="020F0502020204030204" pitchFamily="34" charset="0"/>
                <a:cs typeface="B Nazanin" panose="00000400000000000000" pitchFamily="2" charset="-78"/>
              </a:rPr>
              <a:t>4- اعتبار </a:t>
            </a:r>
            <a:endParaRPr lang="fa-IR" sz="2800" dirty="0">
              <a:latin typeface="Calibri" panose="020F0502020204030204" pitchFamily="34" charset="0"/>
              <a:ea typeface="Calibri" panose="020F0502020204030204" pitchFamily="34" charset="0"/>
              <a:cs typeface="B Nazanin" panose="00000400000000000000" pitchFamily="2" charset="-78"/>
            </a:endParaRP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مديران بايد بتوانند تصميماتي را كه بر شغل و كار مردم تأثير مي گذارند با دليل و مدرك و توجيه لازم همراه كنند. در تحليل عملكرد، مديران بايد به طور مستمر در مورد اعتبار فعاليت هاي پرسنل نظير تحليل شغل، تقاضاي استخدام، ارزيابي، كارآموزشي، ترفيع و اخراج، بررسي لازم را به عمل آورند</a:t>
            </a:r>
          </a:p>
        </p:txBody>
      </p:sp>
    </p:spTree>
    <p:extLst>
      <p:ext uri="{BB962C8B-B14F-4D97-AF65-F5344CB8AC3E}">
        <p14:creationId xmlns:p14="http://schemas.microsoft.com/office/powerpoint/2010/main" val="42566031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77341" y="9144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1258168" y="1905000"/>
            <a:ext cx="7043336" cy="2246769"/>
          </a:xfrm>
          <a:prstGeom prst="rect">
            <a:avLst/>
          </a:prstGeom>
        </p:spPr>
        <p:txBody>
          <a:bodyPr wrap="square">
            <a:spAutoFit/>
          </a:bodyPr>
          <a:lstStyle/>
          <a:p>
            <a:pPr algn="just" rtl="1"/>
            <a:r>
              <a:rPr lang="fa-IR" sz="2800" dirty="0">
                <a:solidFill>
                  <a:srgbClr val="FF0000"/>
                </a:solidFill>
                <a:latin typeface="Calibri" panose="020F0502020204030204" pitchFamily="34" charset="0"/>
                <a:ea typeface="Calibri" panose="020F0502020204030204" pitchFamily="34" charset="0"/>
                <a:cs typeface="B Nazanin" panose="00000400000000000000" pitchFamily="2" charset="-78"/>
              </a:rPr>
              <a:t>5- ارزيابي </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ارزيابي به بازخورد روزانه عملكرد و مرورهاي گاه به گاه گفته مي شود. روند بازخورد مناسب به پيرو اجازه مي دهد كه پيوسته از چند وچون انجام كار مطلع باشد. زيرا دليل بسياري از مشكلات عملكرد، نبودن آموزش لازم و بازخورد عملكرد است.</a:t>
            </a:r>
          </a:p>
        </p:txBody>
      </p:sp>
    </p:spTree>
    <p:extLst>
      <p:ext uri="{BB962C8B-B14F-4D97-AF65-F5344CB8AC3E}">
        <p14:creationId xmlns:p14="http://schemas.microsoft.com/office/powerpoint/2010/main" val="20048146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77341" y="9144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1258168" y="1905000"/>
            <a:ext cx="7043336" cy="3108543"/>
          </a:xfrm>
          <a:prstGeom prst="rect">
            <a:avLst/>
          </a:prstGeom>
        </p:spPr>
        <p:txBody>
          <a:bodyPr wrap="square">
            <a:spAutoFit/>
          </a:bodyPr>
          <a:lstStyle/>
          <a:p>
            <a:pPr algn="just" rtl="1"/>
            <a:r>
              <a:rPr lang="fa-IR" sz="2800" dirty="0">
                <a:solidFill>
                  <a:srgbClr val="FF0000"/>
                </a:solidFill>
                <a:latin typeface="Calibri" panose="020F0502020204030204" pitchFamily="34" charset="0"/>
                <a:ea typeface="Calibri" panose="020F0502020204030204" pitchFamily="34" charset="0"/>
                <a:cs typeface="B Nazanin" panose="00000400000000000000" pitchFamily="2" charset="-78"/>
              </a:rPr>
              <a:t>6- وضوح  (درك نقش)</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به درك و پذيرش نحوه ي كار، حل و چگونگي انجام آن گفته مي شود. براي آنكه پيروان دركي كامل از مشكل داشته باشد، بايد مقاصد و اهداف عمده، نحوه ي رسيدن به اين مقاصد و اهداف و اولوليت هاي اهداف و مقاصد ( چه هدفهايي در چه زماني بيشترين اهميت را دارند.) بر ايشان كاملاً صريح و واضح باشند</a:t>
            </a:r>
          </a:p>
        </p:txBody>
      </p:sp>
    </p:spTree>
    <p:extLst>
      <p:ext uri="{BB962C8B-B14F-4D97-AF65-F5344CB8AC3E}">
        <p14:creationId xmlns:p14="http://schemas.microsoft.com/office/powerpoint/2010/main" val="878470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315200" y="1066800"/>
            <a:ext cx="95410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مقدمه</a:t>
            </a:r>
            <a:endParaRPr lang="fa-IR" sz="3200" dirty="0">
              <a:solidFill>
                <a:srgbClr val="FF0000"/>
              </a:solidFill>
              <a:cs typeface="B Nazanin" panose="00000400000000000000" pitchFamily="2" charset="-78"/>
            </a:endParaRPr>
          </a:p>
        </p:txBody>
      </p:sp>
      <p:sp>
        <p:nvSpPr>
          <p:cNvPr id="5" name="Rectangle 4"/>
          <p:cNvSpPr/>
          <p:nvPr/>
        </p:nvSpPr>
        <p:spPr>
          <a:xfrm>
            <a:off x="1371600" y="1981200"/>
            <a:ext cx="7043336" cy="2677656"/>
          </a:xfrm>
          <a:prstGeom prst="rect">
            <a:avLst/>
          </a:prstGeom>
        </p:spPr>
        <p:txBody>
          <a:bodyPr wrap="square">
            <a:spAutoFit/>
          </a:bodyPr>
          <a:lstStyle/>
          <a:p>
            <a:pPr algn="just" rtl="1"/>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سازمان ها بايد از طريق كاركنان به اهداف گروهي برسند، لذا نحوه ي انجام كار كاركنان در تحقق اهداف موثر مي باشد. در نتيجه، بازبيني و شناسايي نحوه‌ي انجام كار نيروي انساني و توسعه ي برنامه هاي لازم براي بهبود عملكرد، يك قسمت مهم از فعاليت هاي مديريت سازمان است. اين مهم از طريق فرآيند ارزيابي عملكرد نيروي انساني صورت مي گيرد.</a:t>
            </a:r>
            <a:endParaRPr lang="fa-IR" sz="2800" dirty="0">
              <a:solidFill>
                <a:prstClr val="black"/>
              </a:solidFill>
              <a:cs typeface="B Nazanin" panose="00000400000000000000" pitchFamily="2" charset="-78"/>
            </a:endParaRPr>
          </a:p>
        </p:txBody>
      </p:sp>
    </p:spTree>
    <p:extLst>
      <p:ext uri="{BB962C8B-B14F-4D97-AF65-F5344CB8AC3E}">
        <p14:creationId xmlns:p14="http://schemas.microsoft.com/office/powerpoint/2010/main" val="10482666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77341" y="9144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1258168" y="1905000"/>
            <a:ext cx="7043336" cy="2246769"/>
          </a:xfrm>
          <a:prstGeom prst="rect">
            <a:avLst/>
          </a:prstGeom>
        </p:spPr>
        <p:txBody>
          <a:bodyPr wrap="square">
            <a:spAutoFit/>
          </a:bodyPr>
          <a:lstStyle/>
          <a:p>
            <a:pPr algn="just" rtl="1"/>
            <a:r>
              <a:rPr lang="fa-IR" sz="2800" dirty="0">
                <a:solidFill>
                  <a:srgbClr val="FF0000"/>
                </a:solidFill>
                <a:latin typeface="Calibri" panose="020F0502020204030204" pitchFamily="34" charset="0"/>
                <a:ea typeface="Calibri" panose="020F0502020204030204" pitchFamily="34" charset="0"/>
                <a:cs typeface="B Nazanin" panose="00000400000000000000" pitchFamily="2" charset="-78"/>
              </a:rPr>
              <a:t>7- كمك  يا حمايت سازماني</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اصطلاح كمك، به كمك سازماني، با حمايتي گفته مي شود كه پيرو براي تكميل كردن اثر بخشي كار به آن نياز دارد. برخي از عوامل حمايت سازماني عبارتند از: بودجه، وسايل، تسهيلات و ذخيره كافي از منابع انساني</a:t>
            </a:r>
          </a:p>
        </p:txBody>
      </p:sp>
    </p:spTree>
    <p:extLst>
      <p:ext uri="{BB962C8B-B14F-4D97-AF65-F5344CB8AC3E}">
        <p14:creationId xmlns:p14="http://schemas.microsoft.com/office/powerpoint/2010/main" val="13971698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77341" y="9144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4400" y="1219666"/>
            <a:ext cx="5314950" cy="4953000"/>
          </a:xfrm>
          <a:prstGeom prst="rect">
            <a:avLst/>
          </a:prstGeom>
        </p:spPr>
      </p:pic>
      <p:sp>
        <p:nvSpPr>
          <p:cNvPr id="3" name="Rectangle 2"/>
          <p:cNvSpPr/>
          <p:nvPr/>
        </p:nvSpPr>
        <p:spPr>
          <a:xfrm>
            <a:off x="5815429" y="5988000"/>
            <a:ext cx="2723823" cy="369332"/>
          </a:xfrm>
          <a:prstGeom prst="rect">
            <a:avLst/>
          </a:prstGeom>
        </p:spPr>
        <p:txBody>
          <a:bodyPr wrap="none">
            <a:spAutoFit/>
          </a:bodyPr>
          <a:lstStyle/>
          <a:p>
            <a:pPr algn="r" rtl="1"/>
            <a:r>
              <a:rPr lang="fa-IR" dirty="0">
                <a:cs typeface="B Nazanin" panose="00000400000000000000" pitchFamily="2" charset="-78"/>
              </a:rPr>
              <a:t>فهرست عوامل موثر در</a:t>
            </a:r>
            <a:r>
              <a:rPr lang="en-US" dirty="0">
                <a:cs typeface="B Nazanin" panose="00000400000000000000" pitchFamily="2" charset="-78"/>
              </a:rPr>
              <a:t>ACHIEVE</a:t>
            </a:r>
          </a:p>
        </p:txBody>
      </p:sp>
    </p:spTree>
    <p:extLst>
      <p:ext uri="{BB962C8B-B14F-4D97-AF65-F5344CB8AC3E}">
        <p14:creationId xmlns:p14="http://schemas.microsoft.com/office/powerpoint/2010/main" val="28335713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77341" y="9144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1258168" y="1905000"/>
            <a:ext cx="7043336" cy="2677656"/>
          </a:xfrm>
          <a:prstGeom prst="rect">
            <a:avLst/>
          </a:prstGeom>
        </p:spPr>
        <p:txBody>
          <a:bodyPr wrap="square">
            <a:spAutoFit/>
          </a:bodyPr>
          <a:lstStyle/>
          <a:p>
            <a:pPr algn="just" rtl="1"/>
            <a:endParaRPr lang="en-US" sz="2800" dirty="0">
              <a:latin typeface="Calibri" panose="020F0502020204030204" pitchFamily="34" charset="0"/>
              <a:ea typeface="Calibri" panose="020F0502020204030204" pitchFamily="34" charset="0"/>
              <a:cs typeface="B Nazanin" panose="00000400000000000000" pitchFamily="2" charset="-78"/>
            </a:endParaRPr>
          </a:p>
          <a:p>
            <a:pPr algn="just" rtl="1"/>
            <a:r>
              <a:rPr lang="en-US" sz="2800" dirty="0" err="1">
                <a:latin typeface="Calibri" panose="020F0502020204030204" pitchFamily="34" charset="0"/>
                <a:ea typeface="Calibri" panose="020F0502020204030204" pitchFamily="34" charset="0"/>
                <a:cs typeface="B Nazanin" panose="00000400000000000000" pitchFamily="2" charset="-78"/>
              </a:rPr>
              <a:t>Borman</a:t>
            </a:r>
            <a:r>
              <a:rPr lang="en-US" sz="2800" dirty="0">
                <a:latin typeface="Calibri" panose="020F0502020204030204" pitchFamily="34" charset="0"/>
                <a:ea typeface="Calibri" panose="020F0502020204030204" pitchFamily="34" charset="0"/>
                <a:cs typeface="B Nazanin" panose="00000400000000000000" pitchFamily="2" charset="-78"/>
              </a:rPr>
              <a:t> </a:t>
            </a:r>
            <a:r>
              <a:rPr lang="fa-IR" sz="2800" dirty="0">
                <a:latin typeface="Calibri" panose="020F0502020204030204" pitchFamily="34" charset="0"/>
                <a:ea typeface="Calibri" panose="020F0502020204030204" pitchFamily="34" charset="0"/>
                <a:cs typeface="B Nazanin" panose="00000400000000000000" pitchFamily="2" charset="-78"/>
              </a:rPr>
              <a:t>و</a:t>
            </a:r>
            <a:r>
              <a:rPr lang="en-US" sz="2800" dirty="0" err="1">
                <a:latin typeface="Calibri" panose="020F0502020204030204" pitchFamily="34" charset="0"/>
                <a:ea typeface="Calibri" panose="020F0502020204030204" pitchFamily="34" charset="0"/>
                <a:cs typeface="B Nazanin" panose="00000400000000000000" pitchFamily="2" charset="-78"/>
              </a:rPr>
              <a:t>Motowidlo</a:t>
            </a:r>
            <a:r>
              <a:rPr lang="en-US" sz="2800" dirty="0">
                <a:latin typeface="Calibri" panose="020F0502020204030204" pitchFamily="34" charset="0"/>
                <a:ea typeface="Calibri" panose="020F0502020204030204" pitchFamily="34" charset="0"/>
                <a:cs typeface="B Nazanin" panose="00000400000000000000" pitchFamily="2" charset="-78"/>
              </a:rPr>
              <a:t> (1993) ، </a:t>
            </a:r>
            <a:r>
              <a:rPr lang="fa-IR" sz="2800" dirty="0">
                <a:latin typeface="Calibri" panose="020F0502020204030204" pitchFamily="34" charset="0"/>
                <a:ea typeface="Calibri" panose="020F0502020204030204" pitchFamily="34" charset="0"/>
                <a:cs typeface="B Nazanin" panose="00000400000000000000" pitchFamily="2" charset="-78"/>
              </a:rPr>
              <a:t>يك تئوري مناسب از عملكرد را بسط دادند. در تئوري آنها، عملكرد شغلي به دو دسته طبقه بندي مي شود؛ عملكرد وظيفه اي  و عملكرد زمينه اي  عملكرد وظيفه اي، اثربخشي متصدي شغل در انجام فعاليت هايي مي باشد. </a:t>
            </a:r>
          </a:p>
        </p:txBody>
      </p:sp>
    </p:spTree>
    <p:extLst>
      <p:ext uri="{BB962C8B-B14F-4D97-AF65-F5344CB8AC3E}">
        <p14:creationId xmlns:p14="http://schemas.microsoft.com/office/powerpoint/2010/main" val="6414203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77341" y="9144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1258168" y="1905000"/>
            <a:ext cx="7043336"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كه به طور مستقيم در توليد خدمات مهم هستند و عملكرد زمينه اي به عنوان رفتارهاي شغلي اي كه محيط سازماني، اجتماعي و رواني را كه هسته عملياتي و فني در آن فعاليت مي كنند در تقويت مي كنند، تعريف مي شود. مثال هايي از عملكرد زمينه اي، شامل كمك به همكاران، داوطلب شدن براي كار اضافي و توصيف سازمان به نحو مناسب و مثبت مي باشد.</a:t>
            </a:r>
          </a:p>
        </p:txBody>
      </p:sp>
    </p:spTree>
    <p:extLst>
      <p:ext uri="{BB962C8B-B14F-4D97-AF65-F5344CB8AC3E}">
        <p14:creationId xmlns:p14="http://schemas.microsoft.com/office/powerpoint/2010/main" val="29327729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77341" y="9144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1258168" y="1905000"/>
            <a:ext cx="7043336"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ابعاد عملكرد از نظر اين دو شامل موارد ذيل مي باشد؛</a:t>
            </a:r>
          </a:p>
          <a:p>
            <a:pPr algn="just" rtl="1"/>
            <a:endParaRPr lang="fa-IR" sz="2800" dirty="0">
              <a:latin typeface="Calibri" panose="020F0502020204030204" pitchFamily="34" charset="0"/>
              <a:ea typeface="Calibri" panose="020F0502020204030204" pitchFamily="34" charset="0"/>
              <a:cs typeface="B Nazanin" panose="00000400000000000000" pitchFamily="2" charset="-78"/>
            </a:endParaRP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1ـ پافشاري و استقامت مشتاقانه و تلاش اضافي و بيشتر در زماني كه براي كامل كردن فعاليت هاي شغلي خود، لازم است.</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2-داوطلب شدن  براي انجام فعاليت هاي شغلي اي كه به صورت رسمي بخشي ازشغل خود فرد نيست.</a:t>
            </a:r>
          </a:p>
        </p:txBody>
      </p:sp>
    </p:spTree>
    <p:extLst>
      <p:ext uri="{BB962C8B-B14F-4D97-AF65-F5344CB8AC3E}">
        <p14:creationId xmlns:p14="http://schemas.microsoft.com/office/powerpoint/2010/main" val="37983206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60169" y="11430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1225971" y="2286000"/>
            <a:ext cx="7043336" cy="1384995"/>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3- كمك كردن و همكاري با ديكران</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4-پيروي از قوانين و رويه هاي سازماني</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5- تأييد ، حمايت  و دفاع  از اهداف سازماني</a:t>
            </a:r>
            <a:endParaRPr lang="en-US" sz="2800" dirty="0">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30538487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60169" y="11430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1225971" y="2286000"/>
            <a:ext cx="7043336" cy="3539430"/>
          </a:xfrm>
          <a:prstGeom prst="rect">
            <a:avLst/>
          </a:prstGeom>
        </p:spPr>
        <p:txBody>
          <a:bodyPr wrap="square">
            <a:spAutoFit/>
          </a:bodyPr>
          <a:lstStyle/>
          <a:p>
            <a:pPr algn="just" rtl="1"/>
            <a:r>
              <a:rPr lang="en-US" sz="2800" dirty="0">
                <a:latin typeface="Calibri" panose="020F0502020204030204" pitchFamily="34" charset="0"/>
                <a:ea typeface="Calibri" panose="020F0502020204030204" pitchFamily="34" charset="0"/>
                <a:cs typeface="B Nazanin" panose="00000400000000000000" pitchFamily="2" charset="-78"/>
              </a:rPr>
              <a:t>Sager , </a:t>
            </a:r>
            <a:r>
              <a:rPr lang="en-US" sz="2800" dirty="0" err="1">
                <a:latin typeface="Calibri" panose="020F0502020204030204" pitchFamily="34" charset="0"/>
                <a:ea typeface="Calibri" panose="020F0502020204030204" pitchFamily="34" charset="0"/>
                <a:cs typeface="B Nazanin" panose="00000400000000000000" pitchFamily="2" charset="-78"/>
              </a:rPr>
              <a:t>Oppler</a:t>
            </a:r>
            <a:r>
              <a:rPr lang="en-US" sz="2800" dirty="0">
                <a:latin typeface="Calibri" panose="020F0502020204030204" pitchFamily="34" charset="0"/>
                <a:ea typeface="Calibri" panose="020F0502020204030204" pitchFamily="34" charset="0"/>
                <a:cs typeface="B Nazanin" panose="00000400000000000000" pitchFamily="2" charset="-78"/>
              </a:rPr>
              <a:t> , </a:t>
            </a:r>
            <a:r>
              <a:rPr lang="en-US" sz="2800" dirty="0" err="1">
                <a:latin typeface="Calibri" panose="020F0502020204030204" pitchFamily="34" charset="0"/>
                <a:ea typeface="Calibri" panose="020F0502020204030204" pitchFamily="34" charset="0"/>
                <a:cs typeface="B Nazanin" panose="00000400000000000000" pitchFamily="2" charset="-78"/>
              </a:rPr>
              <a:t>McCloy</a:t>
            </a:r>
            <a:r>
              <a:rPr lang="en-US" sz="2800" dirty="0">
                <a:latin typeface="Calibri" panose="020F0502020204030204" pitchFamily="34" charset="0"/>
                <a:ea typeface="Calibri" panose="020F0502020204030204" pitchFamily="34" charset="0"/>
                <a:cs typeface="B Nazanin" panose="00000400000000000000" pitchFamily="2" charset="-78"/>
              </a:rPr>
              <a:t> , </a:t>
            </a:r>
            <a:r>
              <a:rPr lang="en-US" sz="2800" dirty="0" err="1">
                <a:latin typeface="Calibri" panose="020F0502020204030204" pitchFamily="34" charset="0"/>
                <a:ea typeface="Calibri" panose="020F0502020204030204" pitchFamily="34" charset="0"/>
                <a:cs typeface="B Nazanin" panose="00000400000000000000" pitchFamily="2" charset="-78"/>
              </a:rPr>
              <a:t>Camploell</a:t>
            </a:r>
            <a:r>
              <a:rPr lang="en-US" sz="2800" dirty="0">
                <a:latin typeface="Calibri" panose="020F0502020204030204" pitchFamily="34" charset="0"/>
                <a:ea typeface="Calibri" panose="020F0502020204030204" pitchFamily="34" charset="0"/>
                <a:cs typeface="B Nazanin" panose="00000400000000000000" pitchFamily="2" charset="-78"/>
              </a:rPr>
              <a:t> (1993)، </a:t>
            </a:r>
            <a:r>
              <a:rPr lang="fa-IR" sz="2800" dirty="0">
                <a:latin typeface="Calibri" panose="020F0502020204030204" pitchFamily="34" charset="0"/>
                <a:ea typeface="Calibri" panose="020F0502020204030204" pitchFamily="34" charset="0"/>
                <a:cs typeface="B Nazanin" panose="00000400000000000000" pitchFamily="2" charset="-78"/>
              </a:rPr>
              <a:t>يك مدل هشت فاكتوري از عملكرد ارائه كردند، كه اين فاكتورها شامل موارد ذيل هستند؛</a:t>
            </a:r>
          </a:p>
          <a:p>
            <a:pPr marL="457200" indent="-457200" algn="just" rtl="1">
              <a:buFont typeface="Arial" panose="020B0604020202020204" pitchFamily="34" charset="0"/>
              <a:buChar char="•"/>
            </a:pPr>
            <a:r>
              <a:rPr lang="fa-IR" sz="2800" dirty="0">
                <a:latin typeface="Calibri" panose="020F0502020204030204" pitchFamily="34" charset="0"/>
                <a:ea typeface="Calibri" panose="020F0502020204030204" pitchFamily="34" charset="0"/>
                <a:cs typeface="B Nazanin" panose="00000400000000000000" pitchFamily="2" charset="-78"/>
              </a:rPr>
              <a:t>مهارت و خبرگي در انجام وظايفي كه خاص شغل مي باشد.</a:t>
            </a:r>
          </a:p>
          <a:p>
            <a:pPr marL="457200" indent="-457200" algn="just" rtl="1">
              <a:buFont typeface="Arial" panose="020B0604020202020204" pitchFamily="34" charset="0"/>
              <a:buChar char="•"/>
            </a:pPr>
            <a:r>
              <a:rPr lang="fa-IR" sz="2800" dirty="0">
                <a:latin typeface="Calibri" panose="020F0502020204030204" pitchFamily="34" charset="0"/>
                <a:ea typeface="Calibri" panose="020F0502020204030204" pitchFamily="34" charset="0"/>
                <a:cs typeface="B Nazanin" panose="00000400000000000000" pitchFamily="2" charset="-78"/>
              </a:rPr>
              <a:t>مهارت و خبرگي در انجام وظايفي كه خاص شغل نمي باشد.</a:t>
            </a:r>
          </a:p>
          <a:p>
            <a:pPr marL="457200" indent="-457200" algn="just" rtl="1">
              <a:buFont typeface="Arial" panose="020B0604020202020204" pitchFamily="34" charset="0"/>
              <a:buChar char="•"/>
            </a:pPr>
            <a:r>
              <a:rPr lang="fa-IR" sz="2800" dirty="0">
                <a:latin typeface="Calibri" panose="020F0502020204030204" pitchFamily="34" charset="0"/>
                <a:ea typeface="Calibri" panose="020F0502020204030204" pitchFamily="34" charset="0"/>
                <a:cs typeface="B Nazanin" panose="00000400000000000000" pitchFamily="2" charset="-78"/>
              </a:rPr>
              <a:t>ارتباطات شفاهي و كتبي.</a:t>
            </a:r>
          </a:p>
          <a:p>
            <a:pPr algn="just" rtl="1"/>
            <a:endParaRPr lang="en-US" sz="2800" dirty="0">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20965591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60169" y="11430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1225971" y="2286000"/>
            <a:ext cx="7043336" cy="4401205"/>
          </a:xfrm>
          <a:prstGeom prst="rect">
            <a:avLst/>
          </a:prstGeom>
        </p:spPr>
        <p:txBody>
          <a:bodyPr wrap="square">
            <a:spAutoFit/>
          </a:bodyPr>
          <a:lstStyle/>
          <a:p>
            <a:pPr marL="457200" indent="-457200" algn="just" rtl="1">
              <a:buFont typeface="Arial" panose="020B0604020202020204" pitchFamily="34" charset="0"/>
              <a:buChar char="•"/>
            </a:pPr>
            <a:r>
              <a:rPr lang="fa-IR" sz="2800" dirty="0">
                <a:latin typeface="Calibri" panose="020F0502020204030204" pitchFamily="34" charset="0"/>
                <a:ea typeface="Calibri" panose="020F0502020204030204" pitchFamily="34" charset="0"/>
                <a:cs typeface="B Nazanin" panose="00000400000000000000" pitchFamily="2" charset="-78"/>
              </a:rPr>
              <a:t>نشان دادن تلاش و كوشش؛ كاركردن تحت فشار، تلاش اضافي درزماني كه لازم مي باشد.</a:t>
            </a:r>
          </a:p>
          <a:p>
            <a:pPr marL="457200" indent="-457200" algn="just" rtl="1">
              <a:buFont typeface="Arial" panose="020B0604020202020204" pitchFamily="34" charset="0"/>
              <a:buChar char="•"/>
            </a:pPr>
            <a:r>
              <a:rPr lang="fa-IR" sz="2800" dirty="0">
                <a:latin typeface="Calibri" panose="020F0502020204030204" pitchFamily="34" charset="0"/>
                <a:ea typeface="Calibri" panose="020F0502020204030204" pitchFamily="34" charset="0"/>
                <a:cs typeface="B Nazanin" panose="00000400000000000000" pitchFamily="2" charset="-78"/>
              </a:rPr>
              <a:t>حفظ انظباط فردي ؛ اجتناب از رفتارهايي كه ارزش منفي دارند، اجتناب از زير پا نهادن قوانين ومقررات، اجتناب از غيبت بيش از حد.</a:t>
            </a:r>
          </a:p>
          <a:p>
            <a:pPr marL="457200" indent="-457200" algn="just" rtl="1">
              <a:buFont typeface="Arial" panose="020B0604020202020204" pitchFamily="34" charset="0"/>
              <a:buChar char="•"/>
            </a:pPr>
            <a:r>
              <a:rPr lang="fa-IR" sz="2800" dirty="0">
                <a:latin typeface="Calibri" panose="020F0502020204030204" pitchFamily="34" charset="0"/>
                <a:ea typeface="Calibri" panose="020F0502020204030204" pitchFamily="34" charset="0"/>
                <a:cs typeface="B Nazanin" panose="00000400000000000000" pitchFamily="2" charset="-78"/>
              </a:rPr>
              <a:t>حمايت از همكاران و عملكرد تيمي؛ حمايت و كمك به همكاران.</a:t>
            </a:r>
          </a:p>
          <a:p>
            <a:pPr marL="457200" indent="-457200" algn="just" rtl="1">
              <a:buFont typeface="Arial" panose="020B0604020202020204" pitchFamily="34" charset="0"/>
              <a:buChar char="•"/>
            </a:pPr>
            <a:r>
              <a:rPr lang="fa-IR" sz="2800" dirty="0">
                <a:latin typeface="Calibri" panose="020F0502020204030204" pitchFamily="34" charset="0"/>
                <a:ea typeface="Calibri" panose="020F0502020204030204" pitchFamily="34" charset="0"/>
                <a:cs typeface="B Nazanin" panose="00000400000000000000" pitchFamily="2" charset="-78"/>
              </a:rPr>
              <a:t>نظارت از رهبري</a:t>
            </a:r>
          </a:p>
          <a:p>
            <a:pPr marL="457200" indent="-457200" algn="just" rtl="1">
              <a:buFont typeface="Arial" panose="020B0604020202020204" pitchFamily="34" charset="0"/>
              <a:buChar char="•"/>
            </a:pPr>
            <a:r>
              <a:rPr lang="fa-IR" sz="2800" dirty="0">
                <a:latin typeface="Calibri" panose="020F0502020204030204" pitchFamily="34" charset="0"/>
                <a:ea typeface="Calibri" panose="020F0502020204030204" pitchFamily="34" charset="0"/>
                <a:cs typeface="B Nazanin" panose="00000400000000000000" pitchFamily="2" charset="-78"/>
              </a:rPr>
              <a:t>مديريت اجرا</a:t>
            </a:r>
          </a:p>
          <a:p>
            <a:pPr algn="just" rtl="1"/>
            <a:endParaRPr lang="en-US" sz="2800" dirty="0">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18835713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05757" y="1219200"/>
            <a:ext cx="2024913"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1295400" y="2438400"/>
            <a:ext cx="7043336" cy="1384995"/>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ارزيابي عملكرد يكي از وظايف خيلي مهم و مشكل مديران مي باشد و يكي از موضوعات تحقيقي است كه خيلي زياد در روان شناسي كار  مورد بررسي قرار گرفته است. </a:t>
            </a:r>
            <a:endParaRPr lang="en-US" sz="2800" dirty="0">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12750418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05757" y="1219200"/>
            <a:ext cx="2024913"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1295400" y="2438400"/>
            <a:ext cx="7043336" cy="3108543"/>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ارزيابي عملكرد به طور چشمگيري به قسمتي از رويكرد استراتژيك براي ادغام فعاليت منابع انساني و خط مشي هاي كسب و كار تبديل شده است و در حال حاضر يك عبارت و اصطلاح جامعي است كه مجموعه ي متنوعي از فعاليت ها را در بر مي گيرد كه سازمان ها از طريق آن كاركنان شان را ارزيابي مي كنند، شايستگي هاي آنها را بهبود مي دهند و عملكردشان را افزايش مي دهد و پاداش ها را تقسيم مي نمايند</a:t>
            </a:r>
            <a:endParaRPr lang="en-US" sz="2800" dirty="0">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759284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315200" y="1066800"/>
            <a:ext cx="95410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مقدمه</a:t>
            </a:r>
            <a:endParaRPr lang="fa-IR" sz="3200" dirty="0">
              <a:solidFill>
                <a:srgbClr val="FF0000"/>
              </a:solidFill>
              <a:cs typeface="B Nazanin" panose="00000400000000000000" pitchFamily="2" charset="-78"/>
            </a:endParaRPr>
          </a:p>
        </p:txBody>
      </p:sp>
      <p:sp>
        <p:nvSpPr>
          <p:cNvPr id="5" name="Rectangle 4"/>
          <p:cNvSpPr/>
          <p:nvPr/>
        </p:nvSpPr>
        <p:spPr>
          <a:xfrm>
            <a:off x="1225971" y="2057400"/>
            <a:ext cx="7043336" cy="1815882"/>
          </a:xfrm>
          <a:prstGeom prst="rect">
            <a:avLst/>
          </a:prstGeom>
        </p:spPr>
        <p:txBody>
          <a:bodyPr wrap="square">
            <a:spAutoFit/>
          </a:bodyPr>
          <a:lstStyle/>
          <a:p>
            <a:pPr algn="just" rtl="1"/>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ارزيابي عملكرد، يكي از رويكردهاي مهم مديران براي دستيابي به موفقيت است تغييرات سريع محيطي، تشديد فضاي رقابتي، افزايش روز افزون انتظارات جامعه و... نياز به مديريت ارزيابي عملكرد را اجتناب ناپذير كرده است</a:t>
            </a:r>
            <a:endParaRPr lang="fa-IR" sz="2800" dirty="0">
              <a:solidFill>
                <a:prstClr val="black"/>
              </a:solidFill>
              <a:cs typeface="B Nazanin" panose="00000400000000000000" pitchFamily="2" charset="-78"/>
            </a:endParaRPr>
          </a:p>
        </p:txBody>
      </p:sp>
    </p:spTree>
    <p:extLst>
      <p:ext uri="{BB962C8B-B14F-4D97-AF65-F5344CB8AC3E}">
        <p14:creationId xmlns:p14="http://schemas.microsoft.com/office/powerpoint/2010/main" val="19552327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05757" y="1219200"/>
            <a:ext cx="2024913"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1295400" y="2438400"/>
            <a:ext cx="7043336" cy="1815882"/>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در مباحث مديريت، ارزيابي با عنوان ها و واژه هاي مختلفي مانند ارزيابي، ارزشيابي، ارزيابي عملكرد، ارزيابي شايستگي يا لياقت، ارزيابي كاركنان و... به كار رفته است كه تقريباً همه ي آنها مفهوم ارزيابي عملكرد نيروي انساني را در بر دارد. </a:t>
            </a:r>
            <a:endParaRPr lang="en-US" sz="2800" dirty="0">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300996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05757" y="1219200"/>
            <a:ext cx="2024913"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1295400" y="2438400"/>
            <a:ext cx="7043336" cy="3108543"/>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در سازمان ها معمولا كليه ي افراد به طور غير رسمي، مورد ارزيابي قرار مي گيرند، اما فرآيند ارزيابي عملكرد نيروي انساني به ارزيابي نظام دار نحوه ي انجام كار كاركنان مي پردازد. به طوري كه با آن بتوان به اهداف مورد نظر دست يافت. بنابراين ارزيابي عملكرد، فرآيندي است كه به طور نظام دار به تشريح توانايي ها و ضعف هاي كاركنان با توجه به شغل آنها در فواصل معين مي پردازد.</a:t>
            </a:r>
            <a:endParaRPr lang="en-US" sz="2800" dirty="0">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4079014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05757" y="1219200"/>
            <a:ext cx="2024913"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1295400" y="2438400"/>
            <a:ext cx="7043336"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ارزيابي عملكرد همچنين مي تواند به عنوان يك ارزيابي دوره اي از بازده يك فرد در مقابل انتظارات خاصي كه سنجيده مي شود، تعريف گردد، در واقع اين فرآيند شامل مشاهده و ارزيابي عملكرد كارمند در محيط كار، در ارتباط و با توجه به استانداردهاي از پيش تعيين شده مي باشد.</a:t>
            </a:r>
            <a:endParaRPr lang="en-US" sz="2800" dirty="0">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19393466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فلسفه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1295400" y="2438400"/>
            <a:ext cx="7043336" cy="3108543"/>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در گذشت همديران ارزيابي عملكرد را فقط به منظور كنترل كاركنان انجام مي دادند در حالي كه امروزه جنبه ي راهنمايي و ارشادي اين عمل اهميت بيشتري يافته است. در گذشته، سيستم هاي ارزيابي، گرايش و تمايل به تأكيد بر ويژگي ها ، كمبودها  يا نقصان ها و توانايي هاي كاركنان داشتند، اما فسسفه ي جديد ارزيابي بر عملكرد فعلي و اهداف آينده متمركز مي باشد. </a:t>
            </a:r>
            <a:endParaRPr lang="en-US" sz="2800" dirty="0">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41769270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فلسفه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1295400" y="2438400"/>
            <a:ext cx="7043336"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فلسفه ي جديد همچنين بر مشارك متقابل كاركنان با سرپرست در تعيين اهداف تأكيد مي كند. در اين زمینه </a:t>
            </a:r>
            <a:r>
              <a:rPr lang="en-US" sz="2800" dirty="0">
                <a:latin typeface="Calibri" panose="020F0502020204030204" pitchFamily="34" charset="0"/>
                <a:ea typeface="Calibri" panose="020F0502020204030204" pitchFamily="34" charset="0"/>
                <a:cs typeface="B Nazanin" panose="00000400000000000000" pitchFamily="2" charset="-78"/>
              </a:rPr>
              <a:t>Armstrong </a:t>
            </a:r>
            <a:r>
              <a:rPr lang="fa-IR" sz="2800" dirty="0">
                <a:latin typeface="Calibri" panose="020F0502020204030204" pitchFamily="34" charset="0"/>
                <a:ea typeface="Calibri" panose="020F0502020204030204" pitchFamily="34" charset="0"/>
                <a:cs typeface="B Nazanin" panose="00000400000000000000" pitchFamily="2" charset="-78"/>
              </a:rPr>
              <a:t>و </a:t>
            </a:r>
            <a:r>
              <a:rPr lang="en-US" sz="2800" dirty="0">
                <a:latin typeface="Calibri" panose="020F0502020204030204" pitchFamily="34" charset="0"/>
                <a:ea typeface="Calibri" panose="020F0502020204030204" pitchFamily="34" charset="0"/>
                <a:cs typeface="B Nazanin" panose="00000400000000000000" pitchFamily="2" charset="-78"/>
              </a:rPr>
              <a:t>Baron(1998)، </a:t>
            </a:r>
            <a:r>
              <a:rPr lang="fa-IR" sz="2800" dirty="0">
                <a:latin typeface="Calibri" panose="020F0502020204030204" pitchFamily="34" charset="0"/>
                <a:ea typeface="Calibri" panose="020F0502020204030204" pitchFamily="34" charset="0"/>
                <a:cs typeface="B Nazanin" panose="00000400000000000000" pitchFamily="2" charset="-78"/>
              </a:rPr>
              <a:t>بر اهميت توجه به ارزيابي عملكرد به عنوان يك فرآيند مشاركتي( مربي گري  و مشاوره )، به جاي يك بررسي و مرور قضاوتي و انتقادي، تأكيد مي كند.</a:t>
            </a:r>
            <a:endParaRPr lang="en-US" sz="2800" dirty="0">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11325339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فلسفه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1295400" y="2438400"/>
            <a:ext cx="7043336"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بنابراين، فلسفه ي امروزين ارزيابي عملكرد آن گونه كه ديويس و ينواستروم تأكيد مي كنند، عبارت از اين است كه؛</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1- جهت گيري آن به سوي عملكرد است؛</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2- بر روي هدفها و آماجها پافشاري مي كند؛</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تعيين هدفها يا هدفگذاري ها با رايزني متقابل مدير و كاركنان صورت مي پذيرد .</a:t>
            </a:r>
          </a:p>
        </p:txBody>
      </p:sp>
    </p:spTree>
    <p:extLst>
      <p:ext uri="{BB962C8B-B14F-4D97-AF65-F5344CB8AC3E}">
        <p14:creationId xmlns:p14="http://schemas.microsoft.com/office/powerpoint/2010/main" val="23067689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اهداف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1295400" y="2438400"/>
            <a:ext cx="7043336" cy="1815882"/>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هدف ارزيابي عملكرد، يكي از فاكتورهايي است كه ويژگي ها و كيفيت ارزيابي ها را تحت تأثير قرار مي دهد. سازمانها در ارزيابي عملكرد كاركنان و اعضاي خود در پي هدف هاي مختلفغ و گوناگوني هستند.</a:t>
            </a:r>
          </a:p>
        </p:txBody>
      </p:sp>
    </p:spTree>
    <p:extLst>
      <p:ext uri="{BB962C8B-B14F-4D97-AF65-F5344CB8AC3E}">
        <p14:creationId xmlns:p14="http://schemas.microsoft.com/office/powerpoint/2010/main" val="40713099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اهداف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1050332" y="2590800"/>
            <a:ext cx="7043336"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اهداف معمول و رايج استفاده از ارزيابي عملكرد، شامل فراهم آوردن باز خورد در مورد اشتباهات يا ضعف ها در عملكرد گذشته، ثبت رفتارهايي كه مثبت يا مفيد بودند و ارزيابي كاركنان در خصوص امكان ارتفا مي باشد. به صورت كلي تر، بيان شده است كه اهداف فرآيند ارزيابي مي تواند به دو دسته طبقه بندي شود: 1- كنترل كارمند، 2- بهبود وپرورش كارمند</a:t>
            </a:r>
          </a:p>
        </p:txBody>
      </p:sp>
    </p:spTree>
    <p:extLst>
      <p:ext uri="{BB962C8B-B14F-4D97-AF65-F5344CB8AC3E}">
        <p14:creationId xmlns:p14="http://schemas.microsoft.com/office/powerpoint/2010/main" val="8374563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اهداف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1295400" y="2438400"/>
            <a:ext cx="7043336"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مؤلفه هاي ارزيابي عملكرد كنترل محور ، بر كمك به سازمان از طريق هدايت رفتار كاركنان به وسيله ي پاداش يا تبيه متمركز است. برعكس، مؤلفه هاي ارزيابي عملكرد با جهت گيري بهبود و پرورش كاركنان ، نوعا شامل بازخورد مي باشد كه به كاركنان در دستيابي به اهداف فردي و شغلي در داخل سازمان كمك مي كند.</a:t>
            </a:r>
          </a:p>
        </p:txBody>
      </p:sp>
    </p:spTree>
    <p:extLst>
      <p:ext uri="{BB962C8B-B14F-4D97-AF65-F5344CB8AC3E}">
        <p14:creationId xmlns:p14="http://schemas.microsoft.com/office/powerpoint/2010/main" val="33446406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اهداف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1295400" y="2438400"/>
            <a:ext cx="7043336" cy="1384995"/>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اما در نهايت مي توان گفت كه هدف نهايي ارزيابي عملكرد، افزايش كارآيي و اثر بخشي افراد و متعاقباً افزايش كاريي و اثر بخشي در سطح سازماني مي باشد. </a:t>
            </a:r>
          </a:p>
        </p:txBody>
      </p:sp>
    </p:spTree>
    <p:extLst>
      <p:ext uri="{BB962C8B-B14F-4D97-AF65-F5344CB8AC3E}">
        <p14:creationId xmlns:p14="http://schemas.microsoft.com/office/powerpoint/2010/main" val="1793678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91290" y="10668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1225971" y="2057400"/>
            <a:ext cx="7043336" cy="2677656"/>
          </a:xfrm>
          <a:prstGeom prst="rect">
            <a:avLst/>
          </a:prstGeom>
        </p:spPr>
        <p:txBody>
          <a:bodyPr wrap="square">
            <a:spAutoFit/>
          </a:bodyPr>
          <a:lstStyle/>
          <a:p>
            <a:pPr algn="just" rtl="1"/>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از عملكرد تعاريف مختلفي ارائه شده است، َآنچه در تمامي اين تعاريف مشترك است، نحوه ي انجام وظايف و مسئوليت هاي محوله مي باشد. در بعضي تعاريف عملكرد نيروي انساني را بهره وري اطلاق كرده انداما بايد توجه داشت عملكرد در وراي مفهوم خروجي يا ساده قرار دارد و عبارت است از مجموع رفتارهاي در ارتباط با شغل كه افراد از خود نشاني مي دهند.</a:t>
            </a:r>
            <a:endParaRPr lang="fa-IR" sz="2800" dirty="0">
              <a:solidFill>
                <a:prstClr val="black"/>
              </a:solidFill>
              <a:cs typeface="B Nazanin" panose="00000400000000000000" pitchFamily="2" charset="-78"/>
            </a:endParaRPr>
          </a:p>
        </p:txBody>
      </p:sp>
    </p:spTree>
    <p:extLst>
      <p:ext uri="{BB962C8B-B14F-4D97-AF65-F5344CB8AC3E}">
        <p14:creationId xmlns:p14="http://schemas.microsoft.com/office/powerpoint/2010/main" val="24490940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اهداف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1295400" y="2438400"/>
            <a:ext cx="7043336"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 به طور کلي از طريق فرآيند ارزيابي مي توان به اهداف زير دست يافت؛</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1- رشد و توسعه كاركنان</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از اهداف اصلي ارزيابي عملكرد، توجه به بهبود و توسعه است، راجع به اينكه چگونه كاركنان مي توانند عملكرد خود را درآينده بهبود دهند</a:t>
            </a:r>
          </a:p>
        </p:txBody>
      </p:sp>
    </p:spTree>
    <p:extLst>
      <p:ext uri="{BB962C8B-B14F-4D97-AF65-F5344CB8AC3E}">
        <p14:creationId xmlns:p14="http://schemas.microsoft.com/office/powerpoint/2010/main" val="4615484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اهداف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1295400" y="2438400"/>
            <a:ext cx="7043336"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بهبود مهارت ها و انگيزه ي كاركنان از طريق تأمين بازخورد عملكرد صورت مي گيرد. با فرآيند مذكور و در ميان گذاشتن نتايج آن و مشاوره شغلي با كاركنان مي توان به آنها كمك كرد تا بر ضعف هاي خود پيروز گردند و تا بهبود توانايي هاي خود، قادر باشد عملكرد و زندگي شغلي بهتري داشته باشند.</a:t>
            </a:r>
          </a:p>
        </p:txBody>
      </p:sp>
    </p:spTree>
    <p:extLst>
      <p:ext uri="{BB962C8B-B14F-4D97-AF65-F5344CB8AC3E}">
        <p14:creationId xmlns:p14="http://schemas.microsoft.com/office/powerpoint/2010/main" val="181658709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اهداف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1295400" y="2438400"/>
            <a:ext cx="7043336" cy="3108543"/>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2- تعيين مسير شغلي</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عملكرد كارمند در شغلش نشان دهنده ي توانايي هاي بالفعل و همچنين نقاط ضعف و قوت اوست، در نتيجه با ارزيابي فرد و كسب اطلاعاتي در اين زمينه مي توان مسير شغلي فرد را در سازمان ترسيم نمود. منظور از مسير شغلي، مشاغلي است كه در طي عمر كاري، فرد درسازمان، يكي پس از ديگري به او واگذار مي شود. </a:t>
            </a:r>
          </a:p>
        </p:txBody>
      </p:sp>
    </p:spTree>
    <p:extLst>
      <p:ext uri="{BB962C8B-B14F-4D97-AF65-F5344CB8AC3E}">
        <p14:creationId xmlns:p14="http://schemas.microsoft.com/office/powerpoint/2010/main" val="101188893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اهداف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1295400" y="2438400"/>
            <a:ext cx="7043336" cy="3108543"/>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3- برنامه ريزي نيروي انساني</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يك جنبه ي مهم برنامه ريزي نيروي انساني، تعيين نيروي انساني موجود درسازمان و شناسايي قابليت هاي آنها مي باشد. ارزيابي عملكرد كاركنان، اگر در تمام سطوح سازمان صورت گيرد، به آساني شايستگي ها و استعداد سازمان و اعضاي آن را نشان مي دهد. اين مهم به ويژه در مورد سرپرستان و مديران از اهميت بالايي برخوردار است.</a:t>
            </a:r>
          </a:p>
        </p:txBody>
      </p:sp>
    </p:spTree>
    <p:extLst>
      <p:ext uri="{BB962C8B-B14F-4D97-AF65-F5344CB8AC3E}">
        <p14:creationId xmlns:p14="http://schemas.microsoft.com/office/powerpoint/2010/main" val="280101422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اهداف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1295400" y="2438400"/>
            <a:ext cx="7043336"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4- حقوق و مزايا</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از كاربردها و اهداف ديگر ارزيابي هاي عملكرد اين است كه آنها اغلب با تصميمات اداري ، مانند پرداخت مزايا گره خورده اند. اين كاربرد، براساس اين منطق و دليل است كه ارتباط بين نتايج ارزيابي ها با پاداش مي تواند تأثير انگيزشي ارزيابي هاي عملكرد را براي كاركنان تقويت كند</a:t>
            </a:r>
          </a:p>
        </p:txBody>
      </p:sp>
    </p:spTree>
    <p:extLst>
      <p:ext uri="{BB962C8B-B14F-4D97-AF65-F5344CB8AC3E}">
        <p14:creationId xmlns:p14="http://schemas.microsoft.com/office/powerpoint/2010/main" val="378517846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اهداف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1295400" y="2438400"/>
            <a:ext cx="7043336" cy="1815882"/>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امروزه اكثر مديران و مسئولان معتقدند كه بايد با افزودن به حقوق ودستمزد، به كار و عملكرد برجسته كاركنان، پاداشي مستمر و ملموس داد. پرداخت پاداش به خاطر عملكرد خوب، نقش بسيار مهمي درايجاد انگيزه براي ادامه ي آن خواهد داشت. </a:t>
            </a:r>
          </a:p>
        </p:txBody>
      </p:sp>
    </p:spTree>
    <p:extLst>
      <p:ext uri="{BB962C8B-B14F-4D97-AF65-F5344CB8AC3E}">
        <p14:creationId xmlns:p14="http://schemas.microsoft.com/office/powerpoint/2010/main" val="203740370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اهداف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1295400" y="2438400"/>
            <a:ext cx="7043336" cy="1815882"/>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بنابراين، براي تشويق كاركنان به عملكرد خوب و مؤثر، سازمان بايد سيستمي منصفانه براي ارزيابي عملكرد كاركنان طراحي كند و با اجراي صحيح آن، به كاركنان برجسته و قوي پاداش دهد.</a:t>
            </a:r>
          </a:p>
        </p:txBody>
      </p:sp>
    </p:spTree>
    <p:extLst>
      <p:ext uri="{BB962C8B-B14F-4D97-AF65-F5344CB8AC3E}">
        <p14:creationId xmlns:p14="http://schemas.microsoft.com/office/powerpoint/2010/main" val="36742312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اهداف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1295400" y="2438400"/>
            <a:ext cx="7043336" cy="3108543"/>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5- تسهيل ارتباطات</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ارتباطات يك فاكتور مهم تأثير گذار بر انگيزش كاركنان در سازمان مي باشد. بنابراين، به عنوان يك مهارت مهم براي مديران و رهبران در سازمان ها شناسايي مي شود. ارزيابي هاي عملكرد مي تواند عدم اطمينان و ترديد كاركنان را كاهش دهد، در حالي كه ارتباطات مؤثرتر و كارآمدتر را بين سرپرستان و زيردستان، ارتقا و بهبود مي دهد.</a:t>
            </a:r>
          </a:p>
        </p:txBody>
      </p:sp>
    </p:spTree>
    <p:extLst>
      <p:ext uri="{BB962C8B-B14F-4D97-AF65-F5344CB8AC3E}">
        <p14:creationId xmlns:p14="http://schemas.microsoft.com/office/powerpoint/2010/main" val="11265413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اهداف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1295400" y="2438400"/>
            <a:ext cx="7043336"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همچنين، در صورت كوتاهي در ارائه بازخورد، مي تواند نتايج منفي براي كاركنان داشته باشد. براي مثال، فقدان بازخورد، كاركنان را رها و آزاد مي گذارد تا براساس حدس و گمان تصميم بگيرند كه آيا مسير فعلي رفتاري را در ارتباط با شغل و كار، ادامه دهد، با يك مسير ديگر را انتخاب كنند. </a:t>
            </a:r>
          </a:p>
        </p:txBody>
      </p:sp>
    </p:spTree>
    <p:extLst>
      <p:ext uri="{BB962C8B-B14F-4D97-AF65-F5344CB8AC3E}">
        <p14:creationId xmlns:p14="http://schemas.microsoft.com/office/powerpoint/2010/main" val="20307980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اهداف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1295400" y="2438400"/>
            <a:ext cx="7043336" cy="1815882"/>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ارتباطاتي كه به وسيله ي بازخورد ارزيابي عملكرد، دريافت مي شود. براي تشويق كاركنان براي باقي ماندن دريك مسير مثبت و مفيد و براي هدايت كاركنان به منظور اصلاح زمينه هاي مسأله دار، لازم و حياتي است.</a:t>
            </a:r>
          </a:p>
        </p:txBody>
      </p:sp>
    </p:spTree>
    <p:extLst>
      <p:ext uri="{BB962C8B-B14F-4D97-AF65-F5344CB8AC3E}">
        <p14:creationId xmlns:p14="http://schemas.microsoft.com/office/powerpoint/2010/main" val="3371642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91290" y="10668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1225971" y="2057400"/>
            <a:ext cx="7043336" cy="2677656"/>
          </a:xfrm>
          <a:prstGeom prst="rect">
            <a:avLst/>
          </a:prstGeom>
        </p:spPr>
        <p:txBody>
          <a:bodyPr wrap="square">
            <a:spAutoFit/>
          </a:bodyPr>
          <a:lstStyle/>
          <a:p>
            <a:pPr algn="just" rtl="1"/>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توافق كلي وجود دارد كه مفهوم عملكرد، به طريقي با فرآيند استراتژي سازماني در ارتباط مي باشد، اما در مورد معني دقيق آن، آشفتگي و سردرگمي وجود دارد. ديكشنري آكسفورد، عملكرد را به دو روش تعريف مي كند؛</a:t>
            </a:r>
          </a:p>
          <a:p>
            <a:pPr algn="just" rtl="1"/>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1-</a:t>
            </a:r>
            <a:r>
              <a:rPr lang="en-US" sz="2800" dirty="0">
                <a:solidFill>
                  <a:prstClr val="black"/>
                </a:solidFill>
                <a:latin typeface="Calibri" panose="020F0502020204030204" pitchFamily="34" charset="0"/>
                <a:ea typeface="Calibri" panose="020F0502020204030204" pitchFamily="34" charset="0"/>
                <a:cs typeface="B Nazanin" panose="00000400000000000000" pitchFamily="2" charset="-78"/>
              </a:rPr>
              <a:t> </a:t>
            </a:r>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فرآيند يا طريقه عمل كردن</a:t>
            </a:r>
          </a:p>
          <a:p>
            <a:pPr algn="just" rtl="1"/>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2- يك اقدام يا موفقيت قابل توجه و مهم</a:t>
            </a:r>
          </a:p>
        </p:txBody>
      </p:sp>
    </p:spTree>
    <p:extLst>
      <p:ext uri="{BB962C8B-B14F-4D97-AF65-F5344CB8AC3E}">
        <p14:creationId xmlns:p14="http://schemas.microsoft.com/office/powerpoint/2010/main" val="277349758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اهداف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838200" y="2057400"/>
            <a:ext cx="7503756" cy="3539430"/>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6-شناسايي استعدادهاي بالقوه كاركنان</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بعضي سازمان ها سعي مي كنند از طريق فرآيند ارزيابي عملكرد، استعدادهاي پنهاني افراد را هم شناسايي كنند. اين مهم به دليل آن است كه معمولا در ترفيع افراد به ويژه سرپرستان، فقط به عملكرد گذشته آنها توجه مي شود، در حالي كه بايد به بررسي استعداد آنها، به ويژه توانايي مديريتي آنها پرداخته شود، زيرا عملكرد موفق يك شخص دريك شغل، دقيقاً بدان معنا نيست كه درآينده مي تواند در پست بالاتر به همان نحو عمل كند. </a:t>
            </a:r>
          </a:p>
        </p:txBody>
      </p:sp>
    </p:spTree>
    <p:extLst>
      <p:ext uri="{BB962C8B-B14F-4D97-AF65-F5344CB8AC3E}">
        <p14:creationId xmlns:p14="http://schemas.microsoft.com/office/powerpoint/2010/main" val="25904446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اهداف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834980" y="2438400"/>
            <a:ext cx="7503756" cy="1815882"/>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تأكيد زياد بر مهارت هاي فني و فراموش كردن مهارت مهم ديگر، اشتباهي است كه در ترفيع كاركنان در پست هاي مديريتي صورت مي گيرد. بنابراين از طريق ارزيابي عملكرد مي توان به استعداد افراد پي برد و با توجه به آن تصميمات مربوط را ايفا كرد. </a:t>
            </a:r>
          </a:p>
        </p:txBody>
      </p:sp>
    </p:spTree>
    <p:extLst>
      <p:ext uri="{BB962C8B-B14F-4D97-AF65-F5344CB8AC3E}">
        <p14:creationId xmlns:p14="http://schemas.microsoft.com/office/powerpoint/2010/main" val="264948330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اهداف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834980" y="2438400"/>
            <a:ext cx="7503756" cy="3108543"/>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7- بازخورد</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ارزيابي عملكرد، از طريق بازخورد، اطلاعاتي را فراهم مي كند. اين اطلاعات به كاركنان كمك مي كند كه رفتارشان را ارزيابي كنند، بهبود عزت نفس و اعتماد نفس را تسهيل مي نمايد كه به نوبه ي خود منجر به بهبود عملكرد مي شود. از آنجايي كه بازخورد عملكرد، اطلاعاتي را براي نيروي كار درمورد نتايج فراهم مي كند، كاركنان بيشتر و بهتر به دستيابي به نتايج مطلوب، قادر و توانا مي شوند. </a:t>
            </a:r>
          </a:p>
        </p:txBody>
      </p:sp>
    </p:spTree>
    <p:extLst>
      <p:ext uri="{BB962C8B-B14F-4D97-AF65-F5344CB8AC3E}">
        <p14:creationId xmlns:p14="http://schemas.microsoft.com/office/powerpoint/2010/main" val="414264875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فرآيند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834980" y="2438400"/>
            <a:ext cx="7503756" cy="1815882"/>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هر فرايندي شامل مجموعه اي از فعاليت هاي و اقدامات با توالي و ترتيب خاص منطقي و هدفدار مي باشد. در فرايند ارزيابي عملكرد نيز هر مدل و الگويي كه انتخاب شود، طي مراحل و رعايت نظم و توالي فعاليت هاي ذيل ضروري مي باشد. </a:t>
            </a:r>
          </a:p>
        </p:txBody>
      </p:sp>
    </p:spTree>
    <p:extLst>
      <p:ext uri="{BB962C8B-B14F-4D97-AF65-F5344CB8AC3E}">
        <p14:creationId xmlns:p14="http://schemas.microsoft.com/office/powerpoint/2010/main" val="185160438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فرآيند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834980" y="2438400"/>
            <a:ext cx="7503756" cy="2246769"/>
          </a:xfrm>
          <a:prstGeom prst="rect">
            <a:avLst/>
          </a:prstGeom>
        </p:spPr>
        <p:txBody>
          <a:bodyPr wrap="square">
            <a:spAutoFit/>
          </a:bodyPr>
          <a:lstStyle/>
          <a:p>
            <a:pPr algn="just" rtl="1"/>
            <a:r>
              <a:rPr lang="fa-IR" sz="2800" dirty="0">
                <a:solidFill>
                  <a:srgbClr val="FF0000"/>
                </a:solidFill>
                <a:latin typeface="Calibri" panose="020F0502020204030204" pitchFamily="34" charset="0"/>
                <a:ea typeface="Calibri" panose="020F0502020204030204" pitchFamily="34" charset="0"/>
                <a:cs typeface="B Nazanin" panose="00000400000000000000" pitchFamily="2" charset="-78"/>
              </a:rPr>
              <a:t>1- شناسايي اهداف ارزيابي عملكرد</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ارزيابي عملكرد داراي اهداف گوناگوني است. اين اهداف بيشتر در حول محور اهداف نيروي انساني و سازمان گنجانده شده است. اهداف ارزيابي عملكرد ، بهبود اثر بخشي سازمان ها بوسيله توسعه و ارتباط اطلاعات حياتي درباره منابع انساني سازمان هاست. </a:t>
            </a:r>
          </a:p>
        </p:txBody>
      </p:sp>
    </p:spTree>
    <p:extLst>
      <p:ext uri="{BB962C8B-B14F-4D97-AF65-F5344CB8AC3E}">
        <p14:creationId xmlns:p14="http://schemas.microsoft.com/office/powerpoint/2010/main" val="52871433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فرآيند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834980" y="2133600"/>
            <a:ext cx="7503756" cy="3970318"/>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به عبارت ديگر شناسايي اهداف روش و تعهد قوي سازمان باعث مي شود سيستم ارزيابي عملكرد براي سرپرستن نيروي انساني با معني شود.</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زمان تنظيم اهداف و مقاصد، مهم ايست كه اهداف كلي سازمان، نوع و كيفيت عملكردي كه تشويق مي شود و نتايج برنامه ريزي نشده بالقوه اهداف بيان شده، مدنظر قرار گيرند. اهداف نه تنها آن چيزي را كه از كاركنان انتظار مي رود مشخص مي كند، بلكه مشخص مي كند تا چه ميزان از آنها انتظار مي رود مشاغل شان را به خوبي انجام دهند</a:t>
            </a:r>
          </a:p>
        </p:txBody>
      </p:sp>
    </p:spTree>
    <p:extLst>
      <p:ext uri="{BB962C8B-B14F-4D97-AF65-F5344CB8AC3E}">
        <p14:creationId xmlns:p14="http://schemas.microsoft.com/office/powerpoint/2010/main" val="395309747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فرآيند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834980" y="2133600"/>
            <a:ext cx="7503756"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2-تجزبه و تحليل شغل و برقراري استاندارد</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پس از اينكه هدف خاص ارزيابي تعيين شد، بايد به برقراري و تنظيم استانداردهاي عملكرد پرداخته شود. براي تعيين استانداردهاي عملكرد بايد از اطلاعات حاصل از تجزيه و تحليل شغل و شرح شغل ها استفاده گردد.</a:t>
            </a:r>
          </a:p>
        </p:txBody>
      </p:sp>
    </p:spTree>
    <p:extLst>
      <p:ext uri="{BB962C8B-B14F-4D97-AF65-F5344CB8AC3E}">
        <p14:creationId xmlns:p14="http://schemas.microsoft.com/office/powerpoint/2010/main" val="105625274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فرآيند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834980" y="2133600"/>
            <a:ext cx="7503756"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تجزيه و تحليل شغل كمك مي كند تا شغل مورد بررسي قرار گرفته و وظايف و مسئوليت هاي شغلي نيروي انساني بصورت استاندارد مطرح شود به عبارت ديگر تجزيه و تحليل شغل زمينه را جهت تهيه اطلاعات شغلي كه در ايجاد سيستم ارزيابي عملكرد كاربرد دارد، فراهم مي سازد. بايد اطمينان داشت كه شرح شغل به روز است و دقيقاً مهم ترين وظايف و مسئوليت هاي شغل را منعكس مي نمايد.</a:t>
            </a:r>
          </a:p>
        </p:txBody>
      </p:sp>
    </p:spTree>
    <p:extLst>
      <p:ext uri="{BB962C8B-B14F-4D97-AF65-F5344CB8AC3E}">
        <p14:creationId xmlns:p14="http://schemas.microsoft.com/office/powerpoint/2010/main" val="60604441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فرآيند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834980" y="2133600"/>
            <a:ext cx="7503756" cy="3970318"/>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ويژگي هاي استانداردهاي مؤثر شامل موارد زير است؛</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1- آنها بايد براساس شغل باشند، نه كسي كه متصدي شغل است.</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2- قابل دستيابي  باشند.</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3- قابل درك باشند.</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4- بر روي آنها توافق وجود داشته باشد.</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5- خاص ، قابل سنجش  و امكان پذير باشند.</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6- زمان محور  باشند.</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7- مكتوب باشد.</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8- قابل تغيير باشند(اگر شرايط ايجاب كند).</a:t>
            </a:r>
          </a:p>
        </p:txBody>
      </p:sp>
    </p:spTree>
    <p:extLst>
      <p:ext uri="{BB962C8B-B14F-4D97-AF65-F5344CB8AC3E}">
        <p14:creationId xmlns:p14="http://schemas.microsoft.com/office/powerpoint/2010/main" val="350011315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فرآيند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834980" y="2590800"/>
            <a:ext cx="7503756" cy="1815882"/>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مهم است كه استانداردهاي عملكرد به وسيله همه ي بخش هاي درگير درك شود و عادلانه به كار گرفته شود. اين مهم، شايد نيازمند گفتگوها و مذاكراتي بين سرپرست و كاركنان باشد تا اطمينان حاصل شود كه كارمند بداند چه عملكردي از او انتظار مي رود.</a:t>
            </a:r>
          </a:p>
        </p:txBody>
      </p:sp>
    </p:spTree>
    <p:extLst>
      <p:ext uri="{BB962C8B-B14F-4D97-AF65-F5344CB8AC3E}">
        <p14:creationId xmlns:p14="http://schemas.microsoft.com/office/powerpoint/2010/main" val="1170726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91290" y="10668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1225971" y="2057400"/>
            <a:ext cx="7043336" cy="2246769"/>
          </a:xfrm>
          <a:prstGeom prst="rect">
            <a:avLst/>
          </a:prstGeom>
        </p:spPr>
        <p:txBody>
          <a:bodyPr wrap="square">
            <a:spAutoFit/>
          </a:bodyPr>
          <a:lstStyle/>
          <a:p>
            <a:pPr algn="just" rtl="1"/>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دنياي كلمات، اين مفاهيم عملكرد، احتمالاً هم به معني روشي كه كسب و كار اداره مي شود و هم به معني يك پيامد موفقيت آميز، درك مي شود. مديران بايد هر دو تفسير را در نظر بگيرند، زيرا هم فرآيند ها و هم نتايج، موفقيت سازمان را تحت تأثير قرار مي دهند.</a:t>
            </a:r>
          </a:p>
        </p:txBody>
      </p:sp>
    </p:spTree>
    <p:extLst>
      <p:ext uri="{BB962C8B-B14F-4D97-AF65-F5344CB8AC3E}">
        <p14:creationId xmlns:p14="http://schemas.microsoft.com/office/powerpoint/2010/main" val="113428545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فرآيند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834980" y="2590800"/>
            <a:ext cx="7503756" cy="2677656"/>
          </a:xfrm>
          <a:prstGeom prst="rect">
            <a:avLst/>
          </a:prstGeom>
        </p:spPr>
        <p:txBody>
          <a:bodyPr wrap="square">
            <a:spAutoFit/>
          </a:bodyPr>
          <a:lstStyle/>
          <a:p>
            <a:pPr algn="just" rtl="1"/>
            <a:r>
              <a:rPr lang="fa-IR" sz="2800" dirty="0">
                <a:solidFill>
                  <a:srgbClr val="FF0000"/>
                </a:solidFill>
                <a:latin typeface="Calibri" panose="020F0502020204030204" pitchFamily="34" charset="0"/>
                <a:ea typeface="Calibri" panose="020F0502020204030204" pitchFamily="34" charset="0"/>
                <a:cs typeface="B Nazanin" panose="00000400000000000000" pitchFamily="2" charset="-78"/>
              </a:rPr>
              <a:t>3- گفتگو درمورد استانداردها و انتظارات با كاركنان</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زماني كه استانداردها تعيين شدند بايد در مورد اين انتظارات با كاركنان گفتگو كرد. در اين مرحله سرپرست با رئيس مستقيم، محتوا و وظايف اصلي شغل را با فرد در ميان گذارده، براي وي توضيح مي دهد كه عملكرد او چگونه بايد باشد، همچنين شاخص ها و استانداردهاي ارزيابي عملكرد به اطلاع فرد رسانده مي شود. </a:t>
            </a:r>
          </a:p>
        </p:txBody>
      </p:sp>
    </p:spTree>
    <p:extLst>
      <p:ext uri="{BB962C8B-B14F-4D97-AF65-F5344CB8AC3E}">
        <p14:creationId xmlns:p14="http://schemas.microsoft.com/office/powerpoint/2010/main" val="2931585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فرآيند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834980" y="2590800"/>
            <a:ext cx="7503756" cy="2246769"/>
          </a:xfrm>
          <a:prstGeom prst="rect">
            <a:avLst/>
          </a:prstGeom>
        </p:spPr>
        <p:txBody>
          <a:bodyPr wrap="square">
            <a:spAutoFit/>
          </a:bodyPr>
          <a:lstStyle/>
          <a:p>
            <a:pPr algn="just" rtl="1"/>
            <a:r>
              <a:rPr lang="fa-IR" sz="2800" dirty="0">
                <a:solidFill>
                  <a:srgbClr val="FF0000"/>
                </a:solidFill>
                <a:latin typeface="Calibri" panose="020F0502020204030204" pitchFamily="34" charset="0"/>
                <a:ea typeface="Calibri" panose="020F0502020204030204" pitchFamily="34" charset="0"/>
                <a:cs typeface="B Nazanin" panose="00000400000000000000" pitchFamily="2" charset="-78"/>
              </a:rPr>
              <a:t>4-اندازه گيري عملكرد واقعي و ارزيابي آن</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پس از اين كه عملكرد صورت گرفت، بايد به اندازه گيري آن پرداخته شود. اندازه گيري عملكرد با توجه به ماهيت مشاغل، معمولاً از طريق مشاهده عملكرد، گزارش هاي مكتوب و شفاهي عملكردصورت مي گيرد و سپس عملكرد واقعي با استانداردهاي مقايسه مي گردد. </a:t>
            </a:r>
          </a:p>
        </p:txBody>
      </p:sp>
    </p:spTree>
    <p:extLst>
      <p:ext uri="{BB962C8B-B14F-4D97-AF65-F5344CB8AC3E}">
        <p14:creationId xmlns:p14="http://schemas.microsoft.com/office/powerpoint/2010/main" val="243872621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فرآيند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834980" y="2590800"/>
            <a:ext cx="7503756" cy="3539430"/>
          </a:xfrm>
          <a:prstGeom prst="rect">
            <a:avLst/>
          </a:prstGeom>
        </p:spPr>
        <p:txBody>
          <a:bodyPr wrap="square">
            <a:spAutoFit/>
          </a:bodyPr>
          <a:lstStyle/>
          <a:p>
            <a:pPr algn="just" rtl="1"/>
            <a:r>
              <a:rPr lang="fa-IR" sz="2800" dirty="0">
                <a:solidFill>
                  <a:srgbClr val="FF0000"/>
                </a:solidFill>
                <a:latin typeface="Calibri" panose="020F0502020204030204" pitchFamily="34" charset="0"/>
                <a:ea typeface="Calibri" panose="020F0502020204030204" pitchFamily="34" charset="0"/>
                <a:cs typeface="B Nazanin" panose="00000400000000000000" pitchFamily="2" charset="-78"/>
              </a:rPr>
              <a:t>4-اندازه گيري عملكرد واقعي و ارزيابي آن</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پس از اين كه عملكرد صورت گرفت، بايد به اندازه گيري آن پرداخته شود. اندازه گيري عملكرد با توجه به ماهيت مشاغل، معمولاً از طريق مشاهده عملكرد، گزارش هاي مكتوب و شفاهي عملكردصورت مي گيرد و سپس عملكرد واقعي با استانداردهاي مقايسه مي گردد. </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در واقع در اين مرحله بر اساس استانداردهاي تعيين شده به ارزيابي عملكرد واقعي پرداخته مي شود. اندازه گيري و ارزيابي عملكرد با روش هاي ارزيابي صورت مي گيرد.</a:t>
            </a:r>
          </a:p>
        </p:txBody>
      </p:sp>
    </p:spTree>
    <p:extLst>
      <p:ext uri="{BB962C8B-B14F-4D97-AF65-F5344CB8AC3E}">
        <p14:creationId xmlns:p14="http://schemas.microsoft.com/office/powerpoint/2010/main" val="249513859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فرآيند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834980" y="2590800"/>
            <a:ext cx="7503756" cy="2246769"/>
          </a:xfrm>
          <a:prstGeom prst="rect">
            <a:avLst/>
          </a:prstGeom>
        </p:spPr>
        <p:txBody>
          <a:bodyPr wrap="square">
            <a:spAutoFit/>
          </a:bodyPr>
          <a:lstStyle/>
          <a:p>
            <a:pPr algn="just" rtl="1"/>
            <a:r>
              <a:rPr lang="fa-IR" sz="2800" dirty="0">
                <a:solidFill>
                  <a:srgbClr val="FF0000"/>
                </a:solidFill>
                <a:latin typeface="Calibri" panose="020F0502020204030204" pitchFamily="34" charset="0"/>
                <a:ea typeface="Calibri" panose="020F0502020204030204" pitchFamily="34" charset="0"/>
                <a:cs typeface="B Nazanin" panose="00000400000000000000" pitchFamily="2" charset="-78"/>
              </a:rPr>
              <a:t>5-مطرح كردن نتايج ارزيابي با كاركنان و انجام اقدامات اصلاحي</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پس از اطمينان حاصل كردن از رعايت استاندارهاي پيش بيني شده در مرحله ارزيابي عملكرد نيروي انساني، مصاحبه و گفتگوي پايان دورده مطرح مي شود. در اين مصاحبه، از عملكرد گذشته نيروي انساني، مصاحبه و گفتگوي پايان دوره مطرح مي شود.</a:t>
            </a:r>
          </a:p>
        </p:txBody>
      </p:sp>
    </p:spTree>
    <p:extLst>
      <p:ext uri="{BB962C8B-B14F-4D97-AF65-F5344CB8AC3E}">
        <p14:creationId xmlns:p14="http://schemas.microsoft.com/office/powerpoint/2010/main" val="310109721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فرآيند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834980" y="2590800"/>
            <a:ext cx="7503756"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در اين مصاحبه ، از عملكرد گذشته نيروي انساني بحث به ميان مي آيد، كنكاش روي نقاط قوت و ضعف نيروي انساني بعمل مي آيد. در اين نوع از مصاحبه ها بايستي اجازه مشاركت نيروي انساني در دفاع از عملكرد خود داده شود و تفاهم كلام بين مصاحبه كننده و نيروي انساني بايد وجود داشته باشد.</a:t>
            </a:r>
          </a:p>
        </p:txBody>
      </p:sp>
    </p:spTree>
    <p:extLst>
      <p:ext uri="{BB962C8B-B14F-4D97-AF65-F5344CB8AC3E}">
        <p14:creationId xmlns:p14="http://schemas.microsoft.com/office/powerpoint/2010/main" val="258217327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871299"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فرآيند ارزيابي عملكرد</a:t>
            </a:r>
            <a:endParaRPr lang="fa-IR" sz="3200" dirty="0">
              <a:solidFill>
                <a:srgbClr val="FF0000"/>
              </a:solidFill>
              <a:cs typeface="B Nazanin" panose="00000400000000000000" pitchFamily="2" charset="-78"/>
            </a:endParaRPr>
          </a:p>
        </p:txBody>
      </p:sp>
      <p:sp>
        <p:nvSpPr>
          <p:cNvPr id="5" name="Rectangle 4"/>
          <p:cNvSpPr/>
          <p:nvPr/>
        </p:nvSpPr>
        <p:spPr>
          <a:xfrm>
            <a:off x="834980" y="2590800"/>
            <a:ext cx="7503756" cy="1815882"/>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مدير بايد با داشتن داده هاي جمع آوري شده مناسب آماده باشد و در اين جلسات آماده سازي درگير شود و بايد در مورد اينكه چه چيزي بگويد و چگونه آنرا بگويد، تفكر كرده باشدف اين فرآيند درشكل 2-5 نشان داده شده است. </a:t>
            </a:r>
          </a:p>
        </p:txBody>
      </p:sp>
    </p:spTree>
    <p:extLst>
      <p:ext uri="{BB962C8B-B14F-4D97-AF65-F5344CB8AC3E}">
        <p14:creationId xmlns:p14="http://schemas.microsoft.com/office/powerpoint/2010/main" val="368165099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6019800"/>
            <a:ext cx="7503756" cy="400110"/>
          </a:xfrm>
          <a:prstGeom prst="rect">
            <a:avLst/>
          </a:prstGeom>
        </p:spPr>
        <p:txBody>
          <a:bodyPr wrap="square">
            <a:spAutoFit/>
          </a:bodyPr>
          <a:lstStyle/>
          <a:p>
            <a:pPr algn="just" rtl="1"/>
            <a:r>
              <a:rPr lang="fa-IR" sz="2000" b="1" dirty="0">
                <a:latin typeface="Calibri" panose="020F0502020204030204" pitchFamily="34" charset="0"/>
                <a:ea typeface="Calibri" panose="020F0502020204030204" pitchFamily="34" charset="0"/>
                <a:cs typeface="B Nazanin" panose="00000400000000000000" pitchFamily="2" charset="-78"/>
              </a:rPr>
              <a:t>شكل 2-5: مراحل مختلف فرآيند ارزيابي عملكرد </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0200" y="762000"/>
            <a:ext cx="6324600" cy="5166728"/>
          </a:xfrm>
          <a:prstGeom prst="rect">
            <a:avLst/>
          </a:prstGeom>
        </p:spPr>
      </p:pic>
    </p:spTree>
    <p:extLst>
      <p:ext uri="{BB962C8B-B14F-4D97-AF65-F5344CB8AC3E}">
        <p14:creationId xmlns:p14="http://schemas.microsoft.com/office/powerpoint/2010/main" val="14383943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670924"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معيارها و شاخص ها</a:t>
            </a:r>
            <a:endParaRPr lang="fa-IR" sz="3200" dirty="0">
              <a:solidFill>
                <a:srgbClr val="FF0000"/>
              </a:solidFill>
              <a:cs typeface="B Nazanin" panose="00000400000000000000" pitchFamily="2" charset="-78"/>
            </a:endParaRPr>
          </a:p>
        </p:txBody>
      </p:sp>
      <p:sp>
        <p:nvSpPr>
          <p:cNvPr id="5" name="Rectangle 4"/>
          <p:cNvSpPr/>
          <p:nvPr/>
        </p:nvSpPr>
        <p:spPr>
          <a:xfrm>
            <a:off x="834980" y="2590800"/>
            <a:ext cx="7503756"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شاخص يا شاخص هايي كه براي ارزيابي عملكرد كاركنان انتخاب مي شود، روي آنچه آنها انجام مي دهند اثر بسيار شديدي دارد. استفاده از معيارهاي صريح و واضح، يك كار مهم مي باشد، زيرا استانداردهاي عملكردي كه ايجاد مي شوند، يك ابزار ارتباطي فراهم مي كنند كه سازمان ها چه انتظاري از كاركنانشان دارند.</a:t>
            </a:r>
          </a:p>
        </p:txBody>
      </p:sp>
    </p:spTree>
    <p:extLst>
      <p:ext uri="{BB962C8B-B14F-4D97-AF65-F5344CB8AC3E}">
        <p14:creationId xmlns:p14="http://schemas.microsoft.com/office/powerpoint/2010/main" val="318014185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67437" y="1295400"/>
            <a:ext cx="2670924"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معيارها و شاخص ها</a:t>
            </a:r>
            <a:endParaRPr lang="fa-IR" sz="3200" dirty="0">
              <a:solidFill>
                <a:srgbClr val="FF0000"/>
              </a:solidFill>
              <a:cs typeface="B Nazanin" panose="00000400000000000000" pitchFamily="2" charset="-78"/>
            </a:endParaRPr>
          </a:p>
        </p:txBody>
      </p:sp>
      <p:sp>
        <p:nvSpPr>
          <p:cNvPr id="5" name="Rectangle 4"/>
          <p:cNvSpPr/>
          <p:nvPr/>
        </p:nvSpPr>
        <p:spPr>
          <a:xfrm>
            <a:off x="834980" y="2590800"/>
            <a:ext cx="7503756" cy="1384995"/>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تعداد ارزيابي معتبر بايد آن دسته از معيارهاي عملكرد را كه مرتبط با شغل، مهم است و مي تواند به سهولت از طريق تحليل شغل تعيين شود، مشخص كند.</a:t>
            </a:r>
          </a:p>
        </p:txBody>
      </p:sp>
    </p:spTree>
    <p:extLst>
      <p:ext uri="{BB962C8B-B14F-4D97-AF65-F5344CB8AC3E}">
        <p14:creationId xmlns:p14="http://schemas.microsoft.com/office/powerpoint/2010/main" val="171917653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86400" y="1066800"/>
            <a:ext cx="2670924"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معيارها و شاخص ها</a:t>
            </a:r>
            <a:endParaRPr lang="fa-IR" sz="3200" dirty="0">
              <a:solidFill>
                <a:srgbClr val="FF0000"/>
              </a:solidFill>
              <a:cs typeface="B Nazanin" panose="00000400000000000000" pitchFamily="2" charset="-78"/>
            </a:endParaRPr>
          </a:p>
        </p:txBody>
      </p:sp>
      <p:sp>
        <p:nvSpPr>
          <p:cNvPr id="5" name="Rectangle 4"/>
          <p:cNvSpPr/>
          <p:nvPr/>
        </p:nvSpPr>
        <p:spPr>
          <a:xfrm>
            <a:off x="685800" y="2286000"/>
            <a:ext cx="7729136" cy="3970318"/>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به طور كلي معيارهاي ارزيابي را مي توان به سه دسته كلي تقسيم نمود:</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1- نتايج كار فردي</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اگر قرار باشد هدف (ونه وسيله) مورد توجه باشد، درآن صورت مديريت بايد نتيجه كار كارگر با كارمندرا ارزيابي كنند.(رابينز،1386، ص 348) هر سيستم ارزيابي اي كه نتيجه عملكرد كاركنان را معيار اصلي براي ارزيابي قرار دهد، از اين مزيت بزرگ برخوردار است كه موجبات تشويق آنها را براي نيل به اهداف سازمان فراهم مي كند. </a:t>
            </a:r>
          </a:p>
          <a:p>
            <a:pPr algn="just" rtl="1"/>
            <a:endParaRPr lang="fa-IR" sz="2800" dirty="0">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4011413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77341" y="9144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1254007" y="1752600"/>
            <a:ext cx="7043336" cy="3108543"/>
          </a:xfrm>
          <a:prstGeom prst="rect">
            <a:avLst/>
          </a:prstGeom>
        </p:spPr>
        <p:txBody>
          <a:bodyPr wrap="square">
            <a:spAutoFit/>
          </a:bodyPr>
          <a:lstStyle/>
          <a:p>
            <a:pPr algn="just" rtl="1"/>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بر اساس نظر </a:t>
            </a:r>
            <a:r>
              <a:rPr lang="en-US" sz="2800" dirty="0">
                <a:solidFill>
                  <a:prstClr val="black"/>
                </a:solidFill>
                <a:latin typeface="Calibri" panose="020F0502020204030204" pitchFamily="34" charset="0"/>
                <a:ea typeface="Calibri" panose="020F0502020204030204" pitchFamily="34" charset="0"/>
                <a:cs typeface="B Nazanin" panose="00000400000000000000" pitchFamily="2" charset="-78"/>
              </a:rPr>
              <a:t>Walker </a:t>
            </a:r>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و </a:t>
            </a:r>
            <a:r>
              <a:rPr lang="en-US" sz="2800" dirty="0">
                <a:solidFill>
                  <a:prstClr val="black"/>
                </a:solidFill>
                <a:latin typeface="Calibri" panose="020F0502020204030204" pitchFamily="34" charset="0"/>
                <a:ea typeface="Calibri" panose="020F0502020204030204" pitchFamily="34" charset="0"/>
                <a:cs typeface="B Nazanin" panose="00000400000000000000" pitchFamily="2" charset="-78"/>
              </a:rPr>
              <a:t>Stottt، </a:t>
            </a:r>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مي توان عملكرد را به وسيله سه فاكتور زير، مشخص نمود:</a:t>
            </a:r>
          </a:p>
          <a:p>
            <a:pPr algn="just" rtl="1"/>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1-توانايي</a:t>
            </a:r>
          </a:p>
          <a:p>
            <a:pPr algn="just" rtl="1"/>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2- محيط كاري</a:t>
            </a:r>
          </a:p>
          <a:p>
            <a:pPr algn="just" rtl="1"/>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3-انگيزش</a:t>
            </a:r>
          </a:p>
          <a:p>
            <a:pPr algn="just" rtl="1"/>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اين ارتباط در نمودار2-1 نشان داده شده است.</a:t>
            </a:r>
            <a:endParaRPr lang="en-US" sz="2800" dirty="0">
              <a:solidFill>
                <a:prstClr val="black"/>
              </a:solidFill>
              <a:latin typeface="Calibri" panose="020F0502020204030204" pitchFamily="34" charset="0"/>
              <a:ea typeface="Calibri" panose="020F0502020204030204" pitchFamily="34" charset="0"/>
              <a:cs typeface="B Nazanin" panose="00000400000000000000" pitchFamily="2" charset="-78"/>
            </a:endParaRPr>
          </a:p>
          <a:p>
            <a:pPr algn="just" rtl="1"/>
            <a:endPar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355856172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86400" y="1066800"/>
            <a:ext cx="2670924"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معيارها و شاخص ها</a:t>
            </a:r>
            <a:endParaRPr lang="fa-IR" sz="3200" dirty="0">
              <a:solidFill>
                <a:srgbClr val="FF0000"/>
              </a:solidFill>
              <a:cs typeface="B Nazanin" panose="00000400000000000000" pitchFamily="2" charset="-78"/>
            </a:endParaRPr>
          </a:p>
        </p:txBody>
      </p:sp>
      <p:sp>
        <p:nvSpPr>
          <p:cNvPr id="5" name="Rectangle 4"/>
          <p:cNvSpPr/>
          <p:nvPr/>
        </p:nvSpPr>
        <p:spPr>
          <a:xfrm>
            <a:off x="1066800" y="2286000"/>
            <a:ext cx="7348136" cy="1815882"/>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ولي مشكل اين است كه اگر تنها نيل به هدف و دستيابي به نتايج، ملاك و معيار ارزيابي قرار گيرد، وسيله نيل به هدف، همچنين منابع هدر رفته و ضايعات احتمالي در شغل، در سيستم ارزيابي منعكس نمي گردد.</a:t>
            </a:r>
          </a:p>
        </p:txBody>
      </p:sp>
    </p:spTree>
    <p:extLst>
      <p:ext uri="{BB962C8B-B14F-4D97-AF65-F5344CB8AC3E}">
        <p14:creationId xmlns:p14="http://schemas.microsoft.com/office/powerpoint/2010/main" val="136891397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86400" y="1066800"/>
            <a:ext cx="2670924"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معيارها و شاخص ها</a:t>
            </a:r>
            <a:endParaRPr lang="fa-IR" sz="3200" dirty="0">
              <a:solidFill>
                <a:srgbClr val="FF0000"/>
              </a:solidFill>
              <a:cs typeface="B Nazanin" panose="00000400000000000000" pitchFamily="2" charset="-78"/>
            </a:endParaRPr>
          </a:p>
        </p:txBody>
      </p:sp>
      <p:sp>
        <p:nvSpPr>
          <p:cNvPr id="5" name="Rectangle 4"/>
          <p:cNvSpPr/>
          <p:nvPr/>
        </p:nvSpPr>
        <p:spPr>
          <a:xfrm>
            <a:off x="1066800" y="2286000"/>
            <a:ext cx="7348136"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2- رفتارها</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در بسياري از موارد نمي توان نتيجه خيلي از كارها را مشخص نمود و نتايج آن چنان غير ملموس هستند كه نمي توان آن را اندازه گيري نمود و به عمل كارگر يا كارمند نسبت داد. اين امر به خصوص در مورد كار كساني كه به صورت تلويحي و غيرمستقيم به عنوان جزئي از تلاش گروه به حساب مي آيد، صادق مي باشد</a:t>
            </a:r>
          </a:p>
        </p:txBody>
      </p:sp>
    </p:spTree>
    <p:extLst>
      <p:ext uri="{BB962C8B-B14F-4D97-AF65-F5344CB8AC3E}">
        <p14:creationId xmlns:p14="http://schemas.microsoft.com/office/powerpoint/2010/main" val="380995752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86400" y="1066800"/>
            <a:ext cx="2670924"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معيارها و شاخص ها</a:t>
            </a:r>
            <a:endParaRPr lang="fa-IR" sz="3200" dirty="0">
              <a:solidFill>
                <a:srgbClr val="FF0000"/>
              </a:solidFill>
              <a:cs typeface="B Nazanin" panose="00000400000000000000" pitchFamily="2" charset="-78"/>
            </a:endParaRPr>
          </a:p>
        </p:txBody>
      </p:sp>
      <p:sp>
        <p:nvSpPr>
          <p:cNvPr id="5" name="Rectangle 4"/>
          <p:cNvSpPr/>
          <p:nvPr/>
        </p:nvSpPr>
        <p:spPr>
          <a:xfrm>
            <a:off x="1066800" y="2286000"/>
            <a:ext cx="7348136"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بزرگترين مزيت معيار قراردادن رفتارها و فعاليت هاي كارمند براي ارزيابي عملكرد او، آگاهي از كم و كيف اعمالي است كه براي رسيدن به هدف انجام مي دهد. با استفاده از اطلاعاتي كه از اين طريق به دست مي آيد، مسئولان سازمان درموقعيت مناسبي قرار مي گيرند تا براي بهبود عملكرد كاركنان ضعيف، برنامه هاي آموزشي سودمندي طراحي نمايند</a:t>
            </a:r>
          </a:p>
        </p:txBody>
      </p:sp>
    </p:spTree>
    <p:extLst>
      <p:ext uri="{BB962C8B-B14F-4D97-AF65-F5344CB8AC3E}">
        <p14:creationId xmlns:p14="http://schemas.microsoft.com/office/powerpoint/2010/main" val="315522799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86400" y="1066800"/>
            <a:ext cx="2670924"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معيارها و شاخص ها</a:t>
            </a:r>
            <a:endParaRPr lang="fa-IR" sz="3200" dirty="0">
              <a:solidFill>
                <a:srgbClr val="FF0000"/>
              </a:solidFill>
              <a:cs typeface="B Nazanin" panose="00000400000000000000" pitchFamily="2" charset="-78"/>
            </a:endParaRPr>
          </a:p>
        </p:txBody>
      </p:sp>
      <p:sp>
        <p:nvSpPr>
          <p:cNvPr id="5" name="Rectangle 4"/>
          <p:cNvSpPr/>
          <p:nvPr/>
        </p:nvSpPr>
        <p:spPr>
          <a:xfrm>
            <a:off x="1066800" y="2286000"/>
            <a:ext cx="7348136" cy="3539430"/>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3- ويژگي ها</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اگرچه ويژگي هاي فردي از متداولترين شاخص هايي است كه سازمان ها براي ارزيابي عملكرد كاركنان خود به كار مي برند، ولي از همه ضعيف تر است. اين شاخص در مقايسه با نتيجه ي عملكرد با رفتار فرد ضعيف تر است؛ زيرا با عملكرد واقعي فرد به هنگام انجام وظيفه (در مقايسه با دو شاخص ديگر) فاصله بسيار شديدي دارد. </a:t>
            </a:r>
          </a:p>
          <a:p>
            <a:pPr algn="just" rtl="1"/>
            <a:endParaRPr lang="fa-IR" sz="2800" dirty="0">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425849936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86400" y="1066800"/>
            <a:ext cx="2670924"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معيارها و شاخص ها</a:t>
            </a:r>
            <a:endParaRPr lang="fa-IR" sz="3200" dirty="0">
              <a:solidFill>
                <a:srgbClr val="FF0000"/>
              </a:solidFill>
              <a:cs typeface="B Nazanin" panose="00000400000000000000" pitchFamily="2" charset="-78"/>
            </a:endParaRPr>
          </a:p>
        </p:txBody>
      </p:sp>
      <p:sp>
        <p:nvSpPr>
          <p:cNvPr id="5" name="Rectangle 4"/>
          <p:cNvSpPr/>
          <p:nvPr/>
        </p:nvSpPr>
        <p:spPr>
          <a:xfrm>
            <a:off x="1066800" y="2286000"/>
            <a:ext cx="7348136" cy="1815882"/>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اين يك واقعيت است كه غالباً سازمان ها، ويژگي هاي فرد را به عنوان شاخص هايي براي ارزيابي سطح عملكرد كاركنان مورد استفاده قرار مي دهند و ساده لوحانه است كه ما اين واقعيت را ناديده بگيريم. </a:t>
            </a:r>
          </a:p>
        </p:txBody>
      </p:sp>
    </p:spTree>
    <p:extLst>
      <p:ext uri="{BB962C8B-B14F-4D97-AF65-F5344CB8AC3E}">
        <p14:creationId xmlns:p14="http://schemas.microsoft.com/office/powerpoint/2010/main" val="62948817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62400" y="1066800"/>
            <a:ext cx="4610558"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چه كسي عملكرد را ارزيابي مي كند</a:t>
            </a:r>
            <a:endParaRPr lang="fa-IR" sz="3200" dirty="0">
              <a:solidFill>
                <a:srgbClr val="FF0000"/>
              </a:solidFill>
              <a:cs typeface="B Nazanin" panose="00000400000000000000" pitchFamily="2" charset="-78"/>
            </a:endParaRPr>
          </a:p>
        </p:txBody>
      </p:sp>
      <p:sp>
        <p:nvSpPr>
          <p:cNvPr id="5" name="Rectangle 4"/>
          <p:cNvSpPr/>
          <p:nvPr/>
        </p:nvSpPr>
        <p:spPr>
          <a:xfrm>
            <a:off x="1066800" y="2286000"/>
            <a:ext cx="7348136" cy="3539430"/>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اطلاعات لازم براي ارزيابي عملكرد را مي توان از منابع بسياري گردآوري كرد. براي ارزيابي مي توان از موارد زير استفاده نمود:</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1- ارزيابي توسط سرپرست مستقيم</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سرپرست، رئيس بلافصل مستخدمي است كه مورد ارزيابي قرار مي گيرد. فرض بر آن است كه سرپرست از هر كس ديگري شغل و عملكرد ارزيابي شونده را بهتر مي شناسد. در واقع اين نوع ارزيابي، از قديمي ترين و متداولترين روشهاست. </a:t>
            </a:r>
          </a:p>
          <a:p>
            <a:pPr algn="just" rtl="1"/>
            <a:endParaRPr lang="fa-IR" sz="2800" dirty="0">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145125960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62400" y="1066800"/>
            <a:ext cx="4610558"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چه كسي عملكرد را ارزيابي مي كند</a:t>
            </a:r>
            <a:endParaRPr lang="fa-IR" sz="3200" dirty="0">
              <a:solidFill>
                <a:srgbClr val="FF0000"/>
              </a:solidFill>
              <a:cs typeface="B Nazanin" panose="00000400000000000000" pitchFamily="2" charset="-78"/>
            </a:endParaRPr>
          </a:p>
        </p:txBody>
      </p:sp>
      <p:sp>
        <p:nvSpPr>
          <p:cNvPr id="5" name="Rectangle 4"/>
          <p:cNvSpPr/>
          <p:nvPr/>
        </p:nvSpPr>
        <p:spPr>
          <a:xfrm>
            <a:off x="1066800" y="2286000"/>
            <a:ext cx="7348136"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شناخت دقيق سرپرستان مستقيم كاركنان از چگونگي كاركردن و مسئوليت هاي محول كاركنان به آنان و آگاهي آنان از شرايط محيط كاري و اثرات آن بركيفيت و كميت نتايج كار كاركنان كه ممكن است براي ديگران غير ملموس باشد از محاسن اين روش مي باشد. </a:t>
            </a:r>
          </a:p>
        </p:txBody>
      </p:sp>
    </p:spTree>
    <p:extLst>
      <p:ext uri="{BB962C8B-B14F-4D97-AF65-F5344CB8AC3E}">
        <p14:creationId xmlns:p14="http://schemas.microsoft.com/office/powerpoint/2010/main" val="109603011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62400" y="1066800"/>
            <a:ext cx="4610558"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چه كسي عملكرد را ارزيابي مي كند</a:t>
            </a:r>
            <a:endParaRPr lang="fa-IR" sz="3200" dirty="0">
              <a:solidFill>
                <a:srgbClr val="FF0000"/>
              </a:solidFill>
              <a:cs typeface="B Nazanin" panose="00000400000000000000" pitchFamily="2" charset="-78"/>
            </a:endParaRPr>
          </a:p>
        </p:txBody>
      </p:sp>
      <p:sp>
        <p:nvSpPr>
          <p:cNvPr id="5" name="Rectangle 4"/>
          <p:cNvSpPr/>
          <p:nvPr/>
        </p:nvSpPr>
        <p:spPr>
          <a:xfrm>
            <a:off x="1066800" y="2286000"/>
            <a:ext cx="7348136"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از معايب آن، اعمال نظرهاي آگاهانه يا ناآگاهانه سرپرستان مستقيم است و ديگري دراينكه چنين ارزيابي هايي معمولاً در دوره هاي يكساله صورت مي گيرند و درسازمان هايي كه زمان تصدي سرپرستان كمتر از يك سال مي باشد و يا سرپرست مستقيم يكي دو ماه قبل از زمان ارزيابي به سرپرستي واحدي گمارده شده باشد، كار ارزيابي مخدوش و از اعتبار آن كاسته مي شود.</a:t>
            </a:r>
          </a:p>
        </p:txBody>
      </p:sp>
    </p:spTree>
    <p:extLst>
      <p:ext uri="{BB962C8B-B14F-4D97-AF65-F5344CB8AC3E}">
        <p14:creationId xmlns:p14="http://schemas.microsoft.com/office/powerpoint/2010/main" val="422656526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62400" y="1066800"/>
            <a:ext cx="4610558"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چه كسي عملكرد را ارزيابي مي كند</a:t>
            </a:r>
            <a:endParaRPr lang="fa-IR" sz="3200" dirty="0">
              <a:solidFill>
                <a:srgbClr val="FF0000"/>
              </a:solidFill>
              <a:cs typeface="B Nazanin" panose="00000400000000000000" pitchFamily="2" charset="-78"/>
            </a:endParaRPr>
          </a:p>
        </p:txBody>
      </p:sp>
      <p:sp>
        <p:nvSpPr>
          <p:cNvPr id="5" name="Rectangle 4"/>
          <p:cNvSpPr/>
          <p:nvPr/>
        </p:nvSpPr>
        <p:spPr>
          <a:xfrm>
            <a:off x="1066800" y="2286000"/>
            <a:ext cx="7348136"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2- ارزیابی به وسیله همکاران</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بعضی از نویسندگان بیان می کنند که همکاران می توانند نقاط قوت و نقاط ضعف فرد را بهتر از دیگر افراد یک سازمان شناسایی کنند. این تصور و عقیده، حمایت از منابع ارزیابی غیر سنتی را افزایش می دهد. </a:t>
            </a:r>
          </a:p>
        </p:txBody>
      </p:sp>
    </p:spTree>
    <p:extLst>
      <p:ext uri="{BB962C8B-B14F-4D97-AF65-F5344CB8AC3E}">
        <p14:creationId xmlns:p14="http://schemas.microsoft.com/office/powerpoint/2010/main" val="225613631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62400" y="1066800"/>
            <a:ext cx="4610558"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چه كسي عملكرد را ارزيابي مي كند</a:t>
            </a:r>
            <a:endParaRPr lang="fa-IR" sz="3200" dirty="0">
              <a:solidFill>
                <a:srgbClr val="FF0000"/>
              </a:solidFill>
              <a:cs typeface="B Nazanin" panose="00000400000000000000" pitchFamily="2" charset="-78"/>
            </a:endParaRPr>
          </a:p>
        </p:txBody>
      </p:sp>
      <p:sp>
        <p:nvSpPr>
          <p:cNvPr id="5" name="Rectangle 4"/>
          <p:cNvSpPr/>
          <p:nvPr/>
        </p:nvSpPr>
        <p:spPr>
          <a:xfrm>
            <a:off x="1066800" y="2286000"/>
            <a:ext cx="7348136"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همکاران موقعیت های بیشتری نسبت به سرپرستان برای مشاهده ی یکدیگر در شرایط کاری قابل اعتماد دارند و همچنین فرصت بیشتری برای عکس العمل مستقیم به هر رفتاراجتماعی یکدیگر دارند. به همین دلیل، </a:t>
            </a:r>
            <a:r>
              <a:rPr lang="en-US" sz="2800" dirty="0" err="1">
                <a:latin typeface="Calibri" panose="020F0502020204030204" pitchFamily="34" charset="0"/>
                <a:ea typeface="Calibri" panose="020F0502020204030204" pitchFamily="34" charset="0"/>
                <a:cs typeface="B Nazanin" panose="00000400000000000000" pitchFamily="2" charset="-78"/>
              </a:rPr>
              <a:t>Borman</a:t>
            </a:r>
            <a:r>
              <a:rPr lang="en-US" sz="2800" dirty="0">
                <a:latin typeface="Calibri" panose="020F0502020204030204" pitchFamily="34" charset="0"/>
                <a:ea typeface="Calibri" panose="020F0502020204030204" pitchFamily="34" charset="0"/>
                <a:cs typeface="B Nazanin" panose="00000400000000000000" pitchFamily="2" charset="-78"/>
              </a:rPr>
              <a:t>، </a:t>
            </a:r>
            <a:r>
              <a:rPr lang="fa-IR" sz="2800" dirty="0">
                <a:latin typeface="Calibri" panose="020F0502020204030204" pitchFamily="34" charset="0"/>
                <a:ea typeface="Calibri" panose="020F0502020204030204" pitchFamily="34" charset="0"/>
                <a:cs typeface="B Nazanin" panose="00000400000000000000" pitchFamily="2" charset="-78"/>
              </a:rPr>
              <a:t>بیان می کند که ارزیابی های همکاران، امید بیشتری برای فراهم کردن ارزیابی های دقیق و صحیح از عملکرد شغلی می دهد. </a:t>
            </a:r>
          </a:p>
        </p:txBody>
      </p:sp>
    </p:spTree>
    <p:extLst>
      <p:ext uri="{BB962C8B-B14F-4D97-AF65-F5344CB8AC3E}">
        <p14:creationId xmlns:p14="http://schemas.microsoft.com/office/powerpoint/2010/main" val="559044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91290" y="10668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937820" y="4596825"/>
            <a:ext cx="7043336" cy="523220"/>
          </a:xfrm>
          <a:prstGeom prst="rect">
            <a:avLst/>
          </a:prstGeom>
        </p:spPr>
        <p:txBody>
          <a:bodyPr wrap="square">
            <a:spAutoFit/>
          </a:bodyPr>
          <a:lstStyle/>
          <a:p>
            <a:pPr algn="just" rtl="1"/>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نمودار2-1: ابعاد عملكرد بر اساس نظر </a:t>
            </a:r>
            <a:r>
              <a:rPr lang="en-US" sz="2800" dirty="0">
                <a:solidFill>
                  <a:prstClr val="black"/>
                </a:solidFill>
                <a:latin typeface="Calibri" panose="020F0502020204030204" pitchFamily="34" charset="0"/>
                <a:ea typeface="Calibri" panose="020F0502020204030204" pitchFamily="34" charset="0"/>
                <a:cs typeface="B Nazanin" panose="00000400000000000000" pitchFamily="2" charset="-78"/>
              </a:rPr>
              <a:t>Walker </a:t>
            </a:r>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و </a:t>
            </a:r>
            <a:r>
              <a:rPr lang="en-US" sz="2800" dirty="0">
                <a:solidFill>
                  <a:prstClr val="black"/>
                </a:solidFill>
                <a:latin typeface="Calibri" panose="020F0502020204030204" pitchFamily="34" charset="0"/>
                <a:ea typeface="Calibri" panose="020F0502020204030204" pitchFamily="34" charset="0"/>
                <a:cs typeface="B Nazanin" panose="00000400000000000000" pitchFamily="2" charset="-78"/>
              </a:rPr>
              <a:t>Stott</a:t>
            </a:r>
            <a:endPar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090" y="2209800"/>
            <a:ext cx="7593874" cy="1828800"/>
          </a:xfrm>
          <a:prstGeom prst="rect">
            <a:avLst/>
          </a:prstGeom>
        </p:spPr>
      </p:pic>
    </p:spTree>
    <p:extLst>
      <p:ext uri="{BB962C8B-B14F-4D97-AF65-F5344CB8AC3E}">
        <p14:creationId xmlns:p14="http://schemas.microsoft.com/office/powerpoint/2010/main" val="92074593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62400" y="1066800"/>
            <a:ext cx="4610558"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چه كسي عملكرد را ارزيابي مي كند</a:t>
            </a:r>
            <a:endParaRPr lang="fa-IR" sz="3200" dirty="0">
              <a:solidFill>
                <a:srgbClr val="FF0000"/>
              </a:solidFill>
              <a:cs typeface="B Nazanin" panose="00000400000000000000" pitchFamily="2" charset="-78"/>
            </a:endParaRPr>
          </a:p>
        </p:txBody>
      </p:sp>
      <p:sp>
        <p:nvSpPr>
          <p:cNvPr id="5" name="Rectangle 4"/>
          <p:cNvSpPr/>
          <p:nvPr/>
        </p:nvSpPr>
        <p:spPr>
          <a:xfrm>
            <a:off x="1066800" y="2286000"/>
            <a:ext cx="7348136" cy="3108543"/>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3- ارزیابی به وسیله زیردستان</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گاهی اوقات سازمان ها از زیردستان می خواهند که عملکرد سرپرستان را ارزیابی کنند و بسیاری از افراد، این فرآیند را بازخورد نمودن نتیجه درمسیر رو به بالا می نامند. گاهی بازخورد نمودن این نتیجه ها باعث می شود مدیران نقاط ضعف شیوه مدیریت خود را بشناسند، ازمسأله های بالقوه در رابطه با افراد، آشنا شوند و در صورت لزوم اقداماتی در جهت اصلاح خود به عمل آورند.</a:t>
            </a:r>
          </a:p>
        </p:txBody>
      </p:sp>
    </p:spTree>
    <p:extLst>
      <p:ext uri="{BB962C8B-B14F-4D97-AF65-F5344CB8AC3E}">
        <p14:creationId xmlns:p14="http://schemas.microsoft.com/office/powerpoint/2010/main" val="5848003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62400" y="1066800"/>
            <a:ext cx="4610558"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چه كسي عملكرد را ارزيابي مي كند</a:t>
            </a:r>
            <a:endParaRPr lang="fa-IR" sz="3200" dirty="0">
              <a:solidFill>
                <a:srgbClr val="FF0000"/>
              </a:solidFill>
              <a:cs typeface="B Nazanin" panose="00000400000000000000" pitchFamily="2" charset="-78"/>
            </a:endParaRPr>
          </a:p>
        </p:txBody>
      </p:sp>
      <p:sp>
        <p:nvSpPr>
          <p:cNvPr id="5" name="Rectangle 4"/>
          <p:cNvSpPr/>
          <p:nvPr/>
        </p:nvSpPr>
        <p:spPr>
          <a:xfrm>
            <a:off x="1066800" y="2286000"/>
            <a:ext cx="7348136"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با وجود این، گاهی ممکن است زیردستان سرپرست خود را صرفاً برمبنای شخصیت وی یا برآورده شدن نیازهای خودشان ( و نه نیازهای سازمان) ارزیابی کنند. البته گاهی هم در ارزیابی سرپرستان خود مبالغه می کنند، بویژه اگر احساس خطر کنند یا ارزیابی به صورت مخفی صورت نگیرد.</a:t>
            </a:r>
          </a:p>
        </p:txBody>
      </p:sp>
    </p:spTree>
    <p:extLst>
      <p:ext uri="{BB962C8B-B14F-4D97-AF65-F5344CB8AC3E}">
        <p14:creationId xmlns:p14="http://schemas.microsoft.com/office/powerpoint/2010/main" val="219207578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62400" y="1066800"/>
            <a:ext cx="4610558"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چه كسي عملكرد را ارزيابي مي كند</a:t>
            </a:r>
            <a:endParaRPr lang="fa-IR" sz="3200" dirty="0">
              <a:solidFill>
                <a:srgbClr val="FF0000"/>
              </a:solidFill>
              <a:cs typeface="B Nazanin" panose="00000400000000000000" pitchFamily="2" charset="-78"/>
            </a:endParaRPr>
          </a:p>
        </p:txBody>
      </p:sp>
      <p:sp>
        <p:nvSpPr>
          <p:cNvPr id="5" name="Rectangle 4"/>
          <p:cNvSpPr/>
          <p:nvPr/>
        </p:nvSpPr>
        <p:spPr>
          <a:xfrm>
            <a:off x="1066800" y="2286000"/>
            <a:ext cx="7348136" cy="3539430"/>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4- خود ارزیابی</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اگر افراد از اهداف و همچنین ازاستانداردهای عملکرد، آگاهی کامل داشته باشند تا حد زیادی می توان گفت که بهترین موقعیت برای ارزیابی، خودشان هستند. در این روش کارکنان باکمک سرپرست، به تدوین اهداف کاری برای دوره معین و همچنین به تعیین شرح وظایف شغلی و مسئولیت ها و اختیارات می پردازند و پس از پایان دوره، عملکرد واقعی خود را با هدف های تعیین شده،مقایسه و ارزیابی می کنند. </a:t>
            </a:r>
          </a:p>
        </p:txBody>
      </p:sp>
    </p:spTree>
    <p:extLst>
      <p:ext uri="{BB962C8B-B14F-4D97-AF65-F5344CB8AC3E}">
        <p14:creationId xmlns:p14="http://schemas.microsoft.com/office/powerpoint/2010/main" val="272163275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62400" y="1066800"/>
            <a:ext cx="4610558"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چه كسي عملكرد را ارزيابي مي كند</a:t>
            </a:r>
            <a:endParaRPr lang="fa-IR" sz="3200" dirty="0">
              <a:solidFill>
                <a:srgbClr val="FF0000"/>
              </a:solidFill>
              <a:cs typeface="B Nazanin" panose="00000400000000000000" pitchFamily="2" charset="-78"/>
            </a:endParaRPr>
          </a:p>
        </p:txBody>
      </p:sp>
      <p:sp>
        <p:nvSpPr>
          <p:cNvPr id="5" name="Rectangle 4"/>
          <p:cNvSpPr/>
          <p:nvPr/>
        </p:nvSpPr>
        <p:spPr>
          <a:xfrm>
            <a:off x="1066800" y="2286000"/>
            <a:ext cx="7348136"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اگر چه خود ارزیابی همیشه یکی از اغراق آمیزترین مکانیسم های ارزیابی می باشد و به نظر می رسد. به طور ضعیفی با ارزیابی ها به وسیله همکاران و سرپرستان در ارتباط باشد. برای مثال، نوعاً یافته ها در تحقیقات خود ارزیابی نشان داده است که حداقل 40% کارکنان، در زمان خود ارزیابی عملکردشان، خودشان را در رده های بالاترقرار می دهند.</a:t>
            </a:r>
          </a:p>
        </p:txBody>
      </p:sp>
    </p:spTree>
    <p:extLst>
      <p:ext uri="{BB962C8B-B14F-4D97-AF65-F5344CB8AC3E}">
        <p14:creationId xmlns:p14="http://schemas.microsoft.com/office/powerpoint/2010/main" val="147551794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62400" y="1066800"/>
            <a:ext cx="4070345"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روش ها متداول ارزیابی عملکرد</a:t>
            </a:r>
            <a:endParaRPr lang="fa-IR" sz="3200" dirty="0">
              <a:solidFill>
                <a:srgbClr val="FF0000"/>
              </a:solidFill>
              <a:cs typeface="B Nazanin" panose="00000400000000000000" pitchFamily="2" charset="-78"/>
            </a:endParaRPr>
          </a:p>
        </p:txBody>
      </p:sp>
      <p:sp>
        <p:nvSpPr>
          <p:cNvPr id="5" name="Rectangle 4"/>
          <p:cNvSpPr/>
          <p:nvPr/>
        </p:nvSpPr>
        <p:spPr>
          <a:xfrm>
            <a:off x="1066800" y="2286000"/>
            <a:ext cx="7348136"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5- روش فراگیر: ارزیابی 360 درجه ای</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با ارزیابیهای 360 درجه ای، اطلاعات کاملی درباره ی کارکنان به دست می آید و کارگر با کارمند به وسیله سرپرستان، زیردستان، همکاران و مشتریان داخلی و خارجی، مورد ارزیابی قرار می گیرد. این روش بسیار متداول شده است و معمولاً برای آموزش دادن به افراد (ونه افزایش حقوق) از آن استفاده می کنند.</a:t>
            </a:r>
          </a:p>
        </p:txBody>
      </p:sp>
    </p:spTree>
    <p:extLst>
      <p:ext uri="{BB962C8B-B14F-4D97-AF65-F5344CB8AC3E}">
        <p14:creationId xmlns:p14="http://schemas.microsoft.com/office/powerpoint/2010/main" val="404984012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62400" y="1066800"/>
            <a:ext cx="4070345"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روش ها متداول ارزیابی عملکرد</a:t>
            </a:r>
            <a:endParaRPr lang="fa-IR" sz="3200" dirty="0">
              <a:solidFill>
                <a:srgbClr val="FF0000"/>
              </a:solidFill>
              <a:cs typeface="B Nazanin" panose="00000400000000000000" pitchFamily="2" charset="-78"/>
            </a:endParaRPr>
          </a:p>
        </p:txBody>
      </p:sp>
      <p:sp>
        <p:nvSpPr>
          <p:cNvPr id="5" name="Rectangle 4"/>
          <p:cNvSpPr/>
          <p:nvPr/>
        </p:nvSpPr>
        <p:spPr>
          <a:xfrm>
            <a:off x="1066800" y="2286000"/>
            <a:ext cx="7348136"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روشهای مختلفی برای ارزیابی عملکرد کارکنان وجود دارد؛ ولی اینکه کدام روش، مناسب ترین یا بهترین روش ارزیابی است به هدف سازمان از ارزیابی کارکنان بستگی دارد و معمولاً نیز ترکیبی از روش های مختلف برای ارزیابی کارکنان به کارگرفته می شود. متداولترین روشهای ارزیابی عملکردها ازاین قرارند: </a:t>
            </a:r>
          </a:p>
        </p:txBody>
      </p:sp>
    </p:spTree>
    <p:extLst>
      <p:ext uri="{BB962C8B-B14F-4D97-AF65-F5344CB8AC3E}">
        <p14:creationId xmlns:p14="http://schemas.microsoft.com/office/powerpoint/2010/main" val="30403964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62400" y="1066800"/>
            <a:ext cx="4070345"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روش ها متداول ارزیابی عملکرد</a:t>
            </a:r>
            <a:endParaRPr lang="fa-IR" sz="3200" dirty="0">
              <a:solidFill>
                <a:srgbClr val="FF0000"/>
              </a:solidFill>
              <a:cs typeface="B Nazanin" panose="00000400000000000000" pitchFamily="2" charset="-78"/>
            </a:endParaRPr>
          </a:p>
        </p:txBody>
      </p:sp>
      <p:sp>
        <p:nvSpPr>
          <p:cNvPr id="5" name="Rectangle 4"/>
          <p:cNvSpPr/>
          <p:nvPr/>
        </p:nvSpPr>
        <p:spPr>
          <a:xfrm>
            <a:off x="1066800" y="2286000"/>
            <a:ext cx="7348136" cy="3539430"/>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1-روش رتبه بندی </a:t>
            </a:r>
          </a:p>
          <a:p>
            <a:pPr algn="just" rtl="1"/>
            <a:endParaRPr lang="fa-IR" sz="2800" dirty="0">
              <a:latin typeface="Calibri" panose="020F0502020204030204" pitchFamily="34" charset="0"/>
              <a:ea typeface="Calibri" panose="020F0502020204030204" pitchFamily="34" charset="0"/>
              <a:cs typeface="B Nazanin" panose="00000400000000000000" pitchFamily="2" charset="-78"/>
            </a:endParaRP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روشی که به طور گسترده مورد استفاده قرار می گیرد و به درجه بندی کارکنان براساس یک سلسه عوامل تعریف شده می پردازد، روش معیارهای رتبه بندی است. به کارگیری این روش از طریق قضاوت و داوری درباره ی نحوه ی انجام کار بر مبنای معیارهای تعیین شده می باشد. </a:t>
            </a:r>
          </a:p>
          <a:p>
            <a:pPr algn="just" rtl="1"/>
            <a:endParaRPr lang="fa-IR" sz="2800" dirty="0">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135830527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62400" y="1066800"/>
            <a:ext cx="4070345"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روش ها متداول ارزیابی عملکرد</a:t>
            </a:r>
            <a:endParaRPr lang="fa-IR" sz="3200" dirty="0">
              <a:solidFill>
                <a:srgbClr val="FF0000"/>
              </a:solidFill>
              <a:cs typeface="B Nazanin" panose="00000400000000000000" pitchFamily="2" charset="-78"/>
            </a:endParaRPr>
          </a:p>
        </p:txBody>
      </p:sp>
      <p:sp>
        <p:nvSpPr>
          <p:cNvPr id="5" name="Rectangle 4"/>
          <p:cNvSpPr/>
          <p:nvPr/>
        </p:nvSpPr>
        <p:spPr>
          <a:xfrm>
            <a:off x="1066800" y="2286000"/>
            <a:ext cx="7348136" cy="3539430"/>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معیارها به درجاتی تقسیم می شود که معمولاً بین پنج تا هفت درجه است. یک دلیل برای معروفیت عامه این روش، سادگی آن می باشد، زیرا بدین طریق می توان کارکنان را به طور نسبتاً مناسب و سریع ارزیابی کرد. عوامل انتخاب شده، برای ارزیابی نوعاً به دو گروه تقسیم می گردد:</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یکی مشخصات مربوط به شغل و یکی هم مشخصات مربوط به شخص.</a:t>
            </a:r>
          </a:p>
          <a:p>
            <a:pPr algn="just" rtl="1"/>
            <a:endParaRPr lang="fa-IR" sz="2800" dirty="0">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401564570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62400" y="1066800"/>
            <a:ext cx="4070345"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روش ها متداول ارزیابی عملکرد</a:t>
            </a:r>
            <a:endParaRPr lang="fa-IR" sz="3200" dirty="0">
              <a:solidFill>
                <a:srgbClr val="FF0000"/>
              </a:solidFill>
              <a:cs typeface="B Nazanin" panose="00000400000000000000" pitchFamily="2" charset="-78"/>
            </a:endParaRPr>
          </a:p>
        </p:txBody>
      </p:sp>
      <p:sp>
        <p:nvSpPr>
          <p:cNvPr id="5" name="Rectangle 4"/>
          <p:cNvSpPr/>
          <p:nvPr/>
        </p:nvSpPr>
        <p:spPr>
          <a:xfrm>
            <a:off x="1066800" y="2286000"/>
            <a:ext cx="7348136" cy="3108543"/>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2-روش درجه بندی </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در این روش از ارزیاب خواسته می شود تا کارکنان را براساس یک معیار کلی(مبتلا عملکرد آنها در مجموع)، از بهترین تا ضعیف ترین، درجه بندی نمایند. بدین ترتیب، فردی که بهترین عملکرد را داشته باشد. در بالای جدول، فردی که ضعیف ترین عملکرد را داشته باشد، در پایین ترین جدول و سایر کارکنان بین این دو حد قرار می گیرند. </a:t>
            </a:r>
          </a:p>
        </p:txBody>
      </p:sp>
    </p:spTree>
    <p:extLst>
      <p:ext uri="{BB962C8B-B14F-4D97-AF65-F5344CB8AC3E}">
        <p14:creationId xmlns:p14="http://schemas.microsoft.com/office/powerpoint/2010/main" val="2796618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62400" y="1066800"/>
            <a:ext cx="4070345"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روش ها متداول ارزیابی عملکرد</a:t>
            </a:r>
            <a:endParaRPr lang="fa-IR" sz="3200" dirty="0">
              <a:solidFill>
                <a:srgbClr val="FF0000"/>
              </a:solidFill>
              <a:cs typeface="B Nazanin" panose="00000400000000000000" pitchFamily="2" charset="-78"/>
            </a:endParaRPr>
          </a:p>
        </p:txBody>
      </p:sp>
      <p:sp>
        <p:nvSpPr>
          <p:cNvPr id="5" name="Rectangle 4"/>
          <p:cNvSpPr/>
          <p:nvPr/>
        </p:nvSpPr>
        <p:spPr>
          <a:xfrm>
            <a:off x="1066800" y="2286000"/>
            <a:ext cx="7348136" cy="2246769"/>
          </a:xfrm>
          <a:prstGeom prst="rect">
            <a:avLst/>
          </a:prstGeom>
        </p:spPr>
        <p:txBody>
          <a:bodyPr wrap="square">
            <a:spAutoFit/>
          </a:bodyPr>
          <a:lstStyle/>
          <a:p>
            <a:pPr algn="just" rtl="1"/>
            <a:endParaRPr lang="fa-IR" sz="2800" dirty="0">
              <a:latin typeface="Calibri" panose="020F0502020204030204" pitchFamily="34" charset="0"/>
              <a:ea typeface="Calibri" panose="020F0502020204030204" pitchFamily="34" charset="0"/>
              <a:cs typeface="B Nazanin" panose="00000400000000000000" pitchFamily="2" charset="-78"/>
            </a:endParaRP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اگر چه معمولاً تشخیص بهترین و ضعیف ترین کارمند چندان مشکل نیست، ولی تعیین جایگاه درست سایر افراد کار ساده ای به شمار نمی آید، بخصوص هنگامی که تعداد کارکنان بیش از بیست نفر باشد.</a:t>
            </a:r>
          </a:p>
        </p:txBody>
      </p:sp>
    </p:spTree>
    <p:extLst>
      <p:ext uri="{BB962C8B-B14F-4D97-AF65-F5344CB8AC3E}">
        <p14:creationId xmlns:p14="http://schemas.microsoft.com/office/powerpoint/2010/main" val="679267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77341" y="914400"/>
            <a:ext cx="109196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عملكرد</a:t>
            </a:r>
            <a:endParaRPr lang="fa-IR" sz="3200" dirty="0">
              <a:solidFill>
                <a:srgbClr val="FF0000"/>
              </a:solidFill>
              <a:cs typeface="B Nazanin" panose="00000400000000000000" pitchFamily="2" charset="-78"/>
            </a:endParaRPr>
          </a:p>
        </p:txBody>
      </p:sp>
      <p:sp>
        <p:nvSpPr>
          <p:cNvPr id="5" name="Rectangle 4"/>
          <p:cNvSpPr/>
          <p:nvPr/>
        </p:nvSpPr>
        <p:spPr>
          <a:xfrm>
            <a:off x="1254007" y="1752600"/>
            <a:ext cx="7043336" cy="2677656"/>
          </a:xfrm>
          <a:prstGeom prst="rect">
            <a:avLst/>
          </a:prstGeom>
        </p:spPr>
        <p:txBody>
          <a:bodyPr wrap="square">
            <a:spAutoFit/>
          </a:bodyPr>
          <a:lstStyle/>
          <a:p>
            <a:pPr algn="just" rtl="1"/>
            <a:r>
              <a:rPr lang="fa-IR" sz="2800" dirty="0">
                <a:solidFill>
                  <a:prstClr val="black"/>
                </a:solidFill>
                <a:latin typeface="Calibri" panose="020F0502020204030204" pitchFamily="34" charset="0"/>
                <a:ea typeface="Calibri" panose="020F0502020204030204" pitchFamily="34" charset="0"/>
                <a:cs typeface="B Nazanin" panose="00000400000000000000" pitchFamily="2" charset="-78"/>
              </a:rPr>
              <a:t>بر اساس نظر صاحب نظران ديگر، مي توان متغيرهاي ديگري را به اين معادله وارد كرد. طبق نظر هرسي و بلانچارد مي توان عملكرد را تابعي از عوامل، توانايي و آمادگي، وضوح با درك نقش، حمايت سازماني، انگيزش با تمايل، بازخورد عملكرد، اعتبار، سازگاري محيطي دانست، كه در نمودار2-2 نشان داده شده است. </a:t>
            </a:r>
          </a:p>
        </p:txBody>
      </p:sp>
    </p:spTree>
    <p:extLst>
      <p:ext uri="{BB962C8B-B14F-4D97-AF65-F5344CB8AC3E}">
        <p14:creationId xmlns:p14="http://schemas.microsoft.com/office/powerpoint/2010/main" val="68788075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62400" y="1066800"/>
            <a:ext cx="4070345"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روش ها متداول ارزیابی عملکرد</a:t>
            </a:r>
            <a:endParaRPr lang="fa-IR" sz="3200" dirty="0">
              <a:solidFill>
                <a:srgbClr val="FF0000"/>
              </a:solidFill>
              <a:cs typeface="B Nazanin" panose="00000400000000000000" pitchFamily="2" charset="-78"/>
            </a:endParaRPr>
          </a:p>
        </p:txBody>
      </p:sp>
      <p:sp>
        <p:nvSpPr>
          <p:cNvPr id="5" name="Rectangle 4"/>
          <p:cNvSpPr/>
          <p:nvPr/>
        </p:nvSpPr>
        <p:spPr>
          <a:xfrm>
            <a:off x="1066800" y="2286000"/>
            <a:ext cx="7348136" cy="3108543"/>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3-روش مقایسه افراد با یکدیگر </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این روش فرد ارزیابی کننده راملزم می سازد تا هر کارمند رابا کارمند دیگر مقایسه کرده و شخص برتر را با قضاوت ذهنی انتخاب نماید. این روش به طور معمول جهت مقایسه بین افراد به صورت کلی مورد استفاده قرار می گیرد، اما برخی ممکن است این مقایسه را بر مبنای عواملی مانند: کمیت کار، کیفیت کار، انضباط، اخلاق کار، وفاداری افراد به سازمان و میزان تلاش مورد ارزیابی قرار دهند.</a:t>
            </a:r>
          </a:p>
        </p:txBody>
      </p:sp>
    </p:spTree>
    <p:extLst>
      <p:ext uri="{BB962C8B-B14F-4D97-AF65-F5344CB8AC3E}">
        <p14:creationId xmlns:p14="http://schemas.microsoft.com/office/powerpoint/2010/main" val="165561657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14800" y="1447800"/>
            <a:ext cx="4070345"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روش ها متداول ارزیابی عملکرد</a:t>
            </a:r>
            <a:endParaRPr lang="fa-IR" sz="3200" dirty="0">
              <a:solidFill>
                <a:srgbClr val="FF0000"/>
              </a:solidFill>
              <a:cs typeface="B Nazanin" panose="00000400000000000000" pitchFamily="2" charset="-78"/>
            </a:endParaRPr>
          </a:p>
        </p:txBody>
      </p:sp>
      <p:sp>
        <p:nvSpPr>
          <p:cNvPr id="5" name="Rectangle 4"/>
          <p:cNvSpPr/>
          <p:nvPr/>
        </p:nvSpPr>
        <p:spPr>
          <a:xfrm>
            <a:off x="1066800" y="2819400"/>
            <a:ext cx="7348136" cy="1815882"/>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4-روش وقایع حساس </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در استفاده ازاین روش، وظیفه ی اصلی سرپرست یا ارزیاب، عبارت است از مشاهده و ثبت و ضبط رفتارهای غیر متعارف مثبت و منفی که در فرد مورد نظر ملاحظه گردیده است. </a:t>
            </a:r>
          </a:p>
        </p:txBody>
      </p:sp>
    </p:spTree>
    <p:extLst>
      <p:ext uri="{BB962C8B-B14F-4D97-AF65-F5344CB8AC3E}">
        <p14:creationId xmlns:p14="http://schemas.microsoft.com/office/powerpoint/2010/main" val="167798481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62400" y="1066800"/>
            <a:ext cx="4070345"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روش ها متداول ارزیابی عملکرد</a:t>
            </a:r>
            <a:endParaRPr lang="fa-IR" sz="3200" dirty="0">
              <a:solidFill>
                <a:srgbClr val="FF0000"/>
              </a:solidFill>
              <a:cs typeface="B Nazanin" panose="00000400000000000000" pitchFamily="2" charset="-78"/>
            </a:endParaRPr>
          </a:p>
        </p:txBody>
      </p:sp>
      <p:sp>
        <p:nvSpPr>
          <p:cNvPr id="5" name="Rectangle 4"/>
          <p:cNvSpPr/>
          <p:nvPr/>
        </p:nvSpPr>
        <p:spPr>
          <a:xfrm>
            <a:off x="914400" y="2133600"/>
            <a:ext cx="7348136"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ثبت و ضبط رفتارهای مثبت و منفی کارکنان درزمان های مختلف می تواند دلایل تصمیم گیری های بعدی را در مورد فرد توجیه کند، مشروط بر اینکه سرپرست یا ارزیاب در فواصل معینی نقاط مثبت و منفی رفتارهای کارکنان را به آنان منعکس کند تا در رفع عیوب رفتاری و تقویت رفتارهای مثبت خود باکمک سازمان و مدیریت شان بکوشد.</a:t>
            </a:r>
          </a:p>
        </p:txBody>
      </p:sp>
    </p:spTree>
    <p:extLst>
      <p:ext uri="{BB962C8B-B14F-4D97-AF65-F5344CB8AC3E}">
        <p14:creationId xmlns:p14="http://schemas.microsoft.com/office/powerpoint/2010/main" val="29583796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62400" y="1066800"/>
            <a:ext cx="4070345"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روش ها متداول ارزیابی عملکرد</a:t>
            </a:r>
            <a:endParaRPr lang="fa-IR" sz="3200" dirty="0">
              <a:solidFill>
                <a:srgbClr val="FF0000"/>
              </a:solidFill>
              <a:cs typeface="B Nazanin" panose="00000400000000000000" pitchFamily="2" charset="-78"/>
            </a:endParaRPr>
          </a:p>
        </p:txBody>
      </p:sp>
      <p:sp>
        <p:nvSpPr>
          <p:cNvPr id="5" name="Rectangle 4"/>
          <p:cNvSpPr/>
          <p:nvPr/>
        </p:nvSpPr>
        <p:spPr>
          <a:xfrm>
            <a:off x="914400" y="2133600"/>
            <a:ext cx="7348136" cy="1815882"/>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چون این روش بسیار وقت گیر است و نیاز به حوصله زیادی دارد، اگر تعداد کسانی که از این طریق ارزیابی می شوند زیاد باشد، ارزیابی چندان دقیق نخواهد بود و نمی توان به نتایج حاصل ازآن اعتماد کرد.</a:t>
            </a:r>
          </a:p>
        </p:txBody>
      </p:sp>
    </p:spTree>
    <p:extLst>
      <p:ext uri="{BB962C8B-B14F-4D97-AF65-F5344CB8AC3E}">
        <p14:creationId xmlns:p14="http://schemas.microsoft.com/office/powerpoint/2010/main" val="390407686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867400" y="1295400"/>
            <a:ext cx="229902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5-روش تشریحی</a:t>
            </a:r>
            <a:endParaRPr lang="fa-IR" sz="3200" dirty="0">
              <a:solidFill>
                <a:srgbClr val="FF0000"/>
              </a:solidFill>
              <a:cs typeface="B Nazanin" panose="00000400000000000000" pitchFamily="2" charset="-78"/>
            </a:endParaRPr>
          </a:p>
        </p:txBody>
      </p:sp>
      <p:sp>
        <p:nvSpPr>
          <p:cNvPr id="5" name="Rectangle 4"/>
          <p:cNvSpPr/>
          <p:nvPr/>
        </p:nvSpPr>
        <p:spPr>
          <a:xfrm>
            <a:off x="914400" y="2133600"/>
            <a:ext cx="7348136"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در این روش بدون داشتن ضابطه یامعیار خاص سرپرست به صورت انشائی تشخیص خود را از نحوه کار ارزیابی شونده در مدتی که با وی همکاری نزدیک داشته می نویسد. این شرح توضیحی با اینکه ذهنی است، معذالک می تواند نشان دهنده ی بسیاری از ویژگی های فرد باشد. این روش ارزیابی به ویژه زمانی که فلسفه ارزیابی صفات شخصی به کار برده می شود، مفید می باشد.</a:t>
            </a:r>
          </a:p>
        </p:txBody>
      </p:sp>
    </p:spTree>
    <p:extLst>
      <p:ext uri="{BB962C8B-B14F-4D97-AF65-F5344CB8AC3E}">
        <p14:creationId xmlns:p14="http://schemas.microsoft.com/office/powerpoint/2010/main" val="364620698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867400" y="1295400"/>
            <a:ext cx="229902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5-روش تشریحی</a:t>
            </a:r>
            <a:endParaRPr lang="fa-IR" sz="3200" dirty="0">
              <a:solidFill>
                <a:srgbClr val="FF0000"/>
              </a:solidFill>
              <a:cs typeface="B Nazanin" panose="00000400000000000000" pitchFamily="2" charset="-78"/>
            </a:endParaRPr>
          </a:p>
        </p:txBody>
      </p:sp>
      <p:sp>
        <p:nvSpPr>
          <p:cNvPr id="5" name="Rectangle 4"/>
          <p:cNvSpPr/>
          <p:nvPr/>
        </p:nvSpPr>
        <p:spPr>
          <a:xfrm>
            <a:off x="914400" y="2133600"/>
            <a:ext cx="7348136" cy="1815882"/>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از آنجائی که برخی از سرپرستان مهارت های نوشتاری بهتری نسبت به دیگران دارند، ممکن است تفاوتهایی در کیفیت ارزیابی ها پدید آید. سرپرستانی که چنین مهارت هایی را ندارند یا وقت کافی برای گزارش نویسی ندارند، نباید این روش را به کار برند.</a:t>
            </a:r>
          </a:p>
        </p:txBody>
      </p:sp>
    </p:spTree>
    <p:extLst>
      <p:ext uri="{BB962C8B-B14F-4D97-AF65-F5344CB8AC3E}">
        <p14:creationId xmlns:p14="http://schemas.microsoft.com/office/powerpoint/2010/main" val="67377906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76251" y="1524000"/>
            <a:ext cx="291778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6-روش استاندارد کار </a:t>
            </a:r>
          </a:p>
        </p:txBody>
      </p:sp>
      <p:sp>
        <p:nvSpPr>
          <p:cNvPr id="5" name="Rectangle 4"/>
          <p:cNvSpPr/>
          <p:nvPr/>
        </p:nvSpPr>
        <p:spPr>
          <a:xfrm>
            <a:off x="945901" y="2438400"/>
            <a:ext cx="7348136" cy="2677656"/>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یک روش ارزیابی هملکرد است که از طریق آن، عملکرد هر فرد با استاندارد ازپیش تعیین شده باسطح ستاده موردانتظار مقایسه می شود. استانداردهای عملکرد معمولی برای یک فرد متوسط است که با سرعت عادی کار می کند. استانداردهای کار ممکن است برای انواع مشاغل مورد استفاده قرار گیرد، اما بیشتر برای مشاغل تولیدی محصولات به کار گرفته می شوند. </a:t>
            </a:r>
          </a:p>
        </p:txBody>
      </p:sp>
    </p:spTree>
    <p:extLst>
      <p:ext uri="{BB962C8B-B14F-4D97-AF65-F5344CB8AC3E}">
        <p14:creationId xmlns:p14="http://schemas.microsoft.com/office/powerpoint/2010/main" val="310782289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76251" y="1524000"/>
            <a:ext cx="2917786"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6-روش استاندارد کار </a:t>
            </a:r>
          </a:p>
        </p:txBody>
      </p:sp>
      <p:sp>
        <p:nvSpPr>
          <p:cNvPr id="5" name="Rectangle 4"/>
          <p:cNvSpPr/>
          <p:nvPr/>
        </p:nvSpPr>
        <p:spPr>
          <a:xfrm>
            <a:off x="762000" y="2502457"/>
            <a:ext cx="7348136"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یک مزیت استفاده ازاین روش آن است که معیار ارزیابی، عینی و معین است. برای اینکه کارکنان از سطح استانداردهای رضایت داشته باشند، باید از اینکه چگونه استانداردها برقرار شده اند، آگاهی کامل داشته باشند.این، بیان می دارد که سطح استانداردها و تغییر آنها باید برای کارکنان منطقی و عقلانی باشد.</a:t>
            </a:r>
          </a:p>
        </p:txBody>
      </p:sp>
    </p:spTree>
    <p:extLst>
      <p:ext uri="{BB962C8B-B14F-4D97-AF65-F5344CB8AC3E}">
        <p14:creationId xmlns:p14="http://schemas.microsoft.com/office/powerpoint/2010/main" val="403385836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252166" y="1524000"/>
            <a:ext cx="301396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7-روش توزیع اجباری </a:t>
            </a:r>
          </a:p>
        </p:txBody>
      </p:sp>
      <p:sp>
        <p:nvSpPr>
          <p:cNvPr id="5" name="Rectangle 4"/>
          <p:cNvSpPr/>
          <p:nvPr/>
        </p:nvSpPr>
        <p:spPr>
          <a:xfrm>
            <a:off x="1600199" y="2438400"/>
            <a:ext cx="6693837"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حداقل شایستگی			10درصد کارکنان</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کمتر از متوسط			30درصد کارکنان</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متوسط				40درصد کارکنان</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خوب				20درصد کارکنان</a:t>
            </a:r>
          </a:p>
          <a:p>
            <a:pPr algn="just" rtl="1"/>
            <a:r>
              <a:rPr lang="fa-IR" sz="2800" dirty="0">
                <a:latin typeface="Calibri" panose="020F0502020204030204" pitchFamily="34" charset="0"/>
                <a:ea typeface="Calibri" panose="020F0502020204030204" pitchFamily="34" charset="0"/>
                <a:cs typeface="B Nazanin" panose="00000400000000000000" pitchFamily="2" charset="-78"/>
              </a:rPr>
              <a:t>عالی				10درصد کارکنان</a:t>
            </a:r>
          </a:p>
        </p:txBody>
      </p:sp>
    </p:spTree>
    <p:extLst>
      <p:ext uri="{BB962C8B-B14F-4D97-AF65-F5344CB8AC3E}">
        <p14:creationId xmlns:p14="http://schemas.microsoft.com/office/powerpoint/2010/main" val="4193787256"/>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252166" y="1524000"/>
            <a:ext cx="3013967" cy="584775"/>
          </a:xfrm>
          <a:prstGeom prst="rect">
            <a:avLst/>
          </a:prstGeom>
        </p:spPr>
        <p:txBody>
          <a:bodyPr wrap="none">
            <a:spAutoFit/>
          </a:bodyPr>
          <a:lstStyle/>
          <a:p>
            <a:r>
              <a:rPr lang="fa-IR" sz="3200" dirty="0">
                <a:solidFill>
                  <a:srgbClr val="FF0000"/>
                </a:solidFill>
                <a:latin typeface="Times New Roman" panose="02020603050405020304" pitchFamily="18" charset="0"/>
                <a:ea typeface="Calibri" panose="020F0502020204030204" pitchFamily="34" charset="0"/>
                <a:cs typeface="B Nazanin" panose="00000400000000000000" pitchFamily="2" charset="-78"/>
              </a:rPr>
              <a:t>7-روش توزیع اجباری </a:t>
            </a:r>
          </a:p>
        </p:txBody>
      </p:sp>
      <p:sp>
        <p:nvSpPr>
          <p:cNvPr id="5" name="Rectangle 4"/>
          <p:cNvSpPr/>
          <p:nvPr/>
        </p:nvSpPr>
        <p:spPr>
          <a:xfrm>
            <a:off x="1600199" y="2438400"/>
            <a:ext cx="6693837" cy="2246769"/>
          </a:xfrm>
          <a:prstGeom prst="rect">
            <a:avLst/>
          </a:prstGeom>
        </p:spPr>
        <p:txBody>
          <a:bodyPr wrap="square">
            <a:spAutoFit/>
          </a:bodyPr>
          <a:lstStyle/>
          <a:p>
            <a:pPr algn="just" rtl="1"/>
            <a:r>
              <a:rPr lang="fa-IR" sz="2800" dirty="0">
                <a:latin typeface="Calibri" panose="020F0502020204030204" pitchFamily="34" charset="0"/>
                <a:ea typeface="Calibri" panose="020F0502020204030204" pitchFamily="34" charset="0"/>
                <a:cs typeface="B Nazanin" panose="00000400000000000000" pitchFamily="2" charset="-78"/>
              </a:rPr>
              <a:t>بی شک ملزم نمودن ارزیاب به رعایت توزیع نرمال از آزادی عمل آنها در اعمال نظرشخصی تا حدودی می کاهد، که البته هدف اصلی از به کار بردن این روش نیز همان است. اما باید توجه داشت که شایستگی با توانایی انجام کارکنان یک موسسه الزاماً تابع توزیع نرمال نیست. </a:t>
            </a:r>
          </a:p>
        </p:txBody>
      </p:sp>
    </p:spTree>
    <p:extLst>
      <p:ext uri="{BB962C8B-B14F-4D97-AF65-F5344CB8AC3E}">
        <p14:creationId xmlns:p14="http://schemas.microsoft.com/office/powerpoint/2010/main" val="26610919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1258</TotalTime>
  <Words>8396</Words>
  <Application>Microsoft Office PowerPoint</Application>
  <PresentationFormat>On-screen Show (4:3)</PresentationFormat>
  <Paragraphs>389</Paragraphs>
  <Slides>140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140</vt:i4>
      </vt:variant>
    </vt:vector>
  </HeadingPairs>
  <TitlesOfParts>
    <vt:vector size="147" baseType="lpstr">
      <vt:lpstr>Arial</vt:lpstr>
      <vt:lpstr>B Nazanin</vt:lpstr>
      <vt:lpstr>Calibri</vt:lpstr>
      <vt:lpstr>Century Gothic</vt:lpstr>
      <vt:lpstr>Times New Roman</vt:lpstr>
      <vt:lpstr>Wingdings 2</vt:lpstr>
      <vt:lpstr>Austin</vt:lpstr>
      <vt:lpstr>فهرست مطالب</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رفتارهای مدنی سازمانی</dc:title>
  <dc:creator>erfan</dc:creator>
  <cp:lastModifiedBy>ali aaa</cp:lastModifiedBy>
  <cp:revision>364</cp:revision>
  <dcterms:created xsi:type="dcterms:W3CDTF">2016-07-17T18:03:39Z</dcterms:created>
  <dcterms:modified xsi:type="dcterms:W3CDTF">2025-01-05T09:01:12Z</dcterms:modified>
</cp:coreProperties>
</file>