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1"/>
  </p:sldMasterIdLst>
  <p:sldIdLst>
    <p:sldId id="309" r:id="rId2"/>
    <p:sldId id="256" r:id="rId3"/>
    <p:sldId id="257" r:id="rId4"/>
    <p:sldId id="313" r:id="rId5"/>
    <p:sldId id="315" r:id="rId6"/>
    <p:sldId id="272" r:id="rId7"/>
    <p:sldId id="262" r:id="rId8"/>
    <p:sldId id="320" r:id="rId9"/>
    <p:sldId id="322" r:id="rId10"/>
    <p:sldId id="324" r:id="rId11"/>
    <p:sldId id="319" r:id="rId12"/>
    <p:sldId id="266" r:id="rId13"/>
    <p:sldId id="341" r:id="rId14"/>
    <p:sldId id="265" r:id="rId15"/>
    <p:sldId id="321" r:id="rId16"/>
    <p:sldId id="345" r:id="rId17"/>
    <p:sldId id="332" r:id="rId18"/>
    <p:sldId id="335" r:id="rId19"/>
    <p:sldId id="336" r:id="rId20"/>
    <p:sldId id="353" r:id="rId21"/>
    <p:sldId id="339" r:id="rId22"/>
    <p:sldId id="277" r:id="rId23"/>
    <p:sldId id="278" r:id="rId24"/>
    <p:sldId id="352" r:id="rId25"/>
    <p:sldId id="349" r:id="rId26"/>
    <p:sldId id="361" r:id="rId27"/>
    <p:sldId id="362" r:id="rId28"/>
    <p:sldId id="364" r:id="rId29"/>
    <p:sldId id="365" r:id="rId30"/>
    <p:sldId id="292" r:id="rId31"/>
    <p:sldId id="366" r:id="rId32"/>
    <p:sldId id="367" r:id="rId33"/>
    <p:sldId id="295" r:id="rId34"/>
    <p:sldId id="370" r:id="rId35"/>
    <p:sldId id="368" r:id="rId36"/>
    <p:sldId id="296" r:id="rId37"/>
    <p:sldId id="297" r:id="rId38"/>
    <p:sldId id="372" r:id="rId39"/>
    <p:sldId id="308" r:id="rId40"/>
    <p:sldId id="376" r:id="rId41"/>
    <p:sldId id="377" r:id="rId42"/>
    <p:sldId id="378" r:id="rId43"/>
    <p:sldId id="379" r:id="rId44"/>
    <p:sldId id="399" r:id="rId45"/>
    <p:sldId id="380" r:id="rId46"/>
    <p:sldId id="401" r:id="rId47"/>
    <p:sldId id="381" r:id="rId48"/>
    <p:sldId id="398" r:id="rId49"/>
    <p:sldId id="408" r:id="rId50"/>
    <p:sldId id="407" r:id="rId51"/>
    <p:sldId id="384" r:id="rId52"/>
    <p:sldId id="385" r:id="rId53"/>
    <p:sldId id="389" r:id="rId54"/>
    <p:sldId id="396" r:id="rId55"/>
    <p:sldId id="402" r:id="rId56"/>
    <p:sldId id="387" r:id="rId57"/>
    <p:sldId id="301" r:id="rId58"/>
    <p:sldId id="388" r:id="rId59"/>
    <p:sldId id="403" r:id="rId60"/>
    <p:sldId id="390" r:id="rId61"/>
    <p:sldId id="404" r:id="rId62"/>
    <p:sldId id="391" r:id="rId63"/>
    <p:sldId id="405" r:id="rId64"/>
    <p:sldId id="392" r:id="rId65"/>
    <p:sldId id="406" r:id="rId66"/>
    <p:sldId id="393" r:id="rId67"/>
    <p:sldId id="293" r:id="rId68"/>
    <p:sldId id="394" r:id="rId69"/>
    <p:sldId id="397" r:id="rId70"/>
    <p:sldId id="299" r:id="rId71"/>
    <p:sldId id="304" r:id="rId72"/>
    <p:sldId id="305" r:id="rId73"/>
    <p:sldId id="306" r:id="rId74"/>
    <p:sldId id="307" r:id="rId75"/>
    <p:sldId id="395"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s.mohammadi" initials="M" lastIdx="3" clrIdx="0">
    <p:extLst>
      <p:ext uri="{19B8F6BF-5375-455C-9EA6-DF929625EA0E}">
        <p15:presenceInfo xmlns:p15="http://schemas.microsoft.com/office/powerpoint/2012/main" xmlns="" userId="Mrs.mohamma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FCD3B2"/>
    <a:srgbClr val="FEE4D0"/>
    <a:srgbClr val="FFCCFF"/>
    <a:srgbClr val="004620"/>
    <a:srgbClr val="00602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706" autoAdjust="0"/>
    <p:restoredTop sz="94660"/>
  </p:normalViewPr>
  <p:slideViewPr>
    <p:cSldViewPr snapToGrid="0">
      <p:cViewPr varScale="1">
        <p:scale>
          <a:sx n="91" d="100"/>
          <a:sy n="91" d="100"/>
        </p:scale>
        <p:origin x="-552"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20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C713B-6A39-4BC2-9EE4-8D1DFA5B2641}" type="doc">
      <dgm:prSet loTypeId="urn:microsoft.com/office/officeart/2005/8/layout/rings+Icon" loCatId="officeonline" qsTypeId="urn:microsoft.com/office/officeart/2005/8/quickstyle/simple1" qsCatId="simple" csTypeId="urn:microsoft.com/office/officeart/2005/8/colors/colorful5" csCatId="colorful" phldr="1"/>
      <dgm:spPr/>
    </dgm:pt>
    <dgm:pt modelId="{A1192F70-292F-45CD-9DD9-C6D9B36FEDCD}">
      <dgm:prSet phldrT="[Text]" custT="1"/>
      <dgm:spPr/>
      <dgm:t>
        <a:bodyPr/>
        <a:lstStyle/>
        <a:p>
          <a:r>
            <a:rPr lang="fa-IR" sz="2800" b="1" dirty="0">
              <a:effectLst/>
              <a:cs typeface="B Nazanin" panose="00000400000000000000" pitchFamily="2" charset="-78"/>
            </a:rPr>
            <a:t>دولت</a:t>
          </a:r>
        </a:p>
        <a:p>
          <a:r>
            <a:rPr lang="fa-IR" sz="2100" b="1" dirty="0">
              <a:effectLst/>
              <a:cs typeface="B Nazanin" panose="00000400000000000000" pitchFamily="2" charset="-78"/>
            </a:rPr>
            <a:t>(سلسله مراتب و مقررات)</a:t>
          </a:r>
          <a:endParaRPr lang="en-US" sz="2100" b="1" dirty="0">
            <a:effectLst/>
            <a:cs typeface="B Nazanin" panose="00000400000000000000" pitchFamily="2" charset="-78"/>
          </a:endParaRPr>
        </a:p>
      </dgm:t>
    </dgm:pt>
    <dgm:pt modelId="{22475D2F-C91E-44DB-8B62-638377E70962}" type="parTrans" cxnId="{BD00A529-24AF-4E6C-AF86-C9F020536BCB}">
      <dgm:prSet/>
      <dgm:spPr/>
      <dgm:t>
        <a:bodyPr/>
        <a:lstStyle/>
        <a:p>
          <a:endParaRPr lang="en-US"/>
        </a:p>
      </dgm:t>
    </dgm:pt>
    <dgm:pt modelId="{1E16E72D-6936-4D18-9800-76545E3F73D7}" type="sibTrans" cxnId="{BD00A529-24AF-4E6C-AF86-C9F020536BCB}">
      <dgm:prSet/>
      <dgm:spPr/>
      <dgm:t>
        <a:bodyPr/>
        <a:lstStyle/>
        <a:p>
          <a:endParaRPr lang="en-US"/>
        </a:p>
      </dgm:t>
    </dgm:pt>
    <dgm:pt modelId="{C660BF3B-9C66-4D51-8C6D-8F48A5CD24F9}">
      <dgm:prSet phldrT="[Text]" custT="1"/>
      <dgm:spPr/>
      <dgm:t>
        <a:bodyPr/>
        <a:lstStyle/>
        <a:p>
          <a:r>
            <a:rPr lang="fa-IR" sz="2800" b="1" dirty="0">
              <a:cs typeface="B Nazanin" panose="00000400000000000000" pitchFamily="2" charset="-78"/>
            </a:rPr>
            <a:t>جامعه مدنی</a:t>
          </a:r>
        </a:p>
        <a:p>
          <a:r>
            <a:rPr lang="fa-IR" sz="2100" b="1" dirty="0">
              <a:cs typeface="B Nazanin" panose="00000400000000000000" pitchFamily="2" charset="-78"/>
            </a:rPr>
            <a:t>(مشارکت مدنی و حرکت جمعی)</a:t>
          </a:r>
          <a:endParaRPr lang="en-US" sz="2100" b="1" dirty="0">
            <a:cs typeface="B Nazanin" panose="00000400000000000000" pitchFamily="2" charset="-78"/>
          </a:endParaRPr>
        </a:p>
      </dgm:t>
    </dgm:pt>
    <dgm:pt modelId="{8803DD2F-9462-4485-85EE-CEDD928ABA8F}" type="parTrans" cxnId="{7B31A79C-9F60-4F64-9072-25C5F75397DF}">
      <dgm:prSet/>
      <dgm:spPr/>
      <dgm:t>
        <a:bodyPr/>
        <a:lstStyle/>
        <a:p>
          <a:endParaRPr lang="en-US"/>
        </a:p>
      </dgm:t>
    </dgm:pt>
    <dgm:pt modelId="{2F1A6930-1E12-40B3-A531-0045F60839E7}" type="sibTrans" cxnId="{7B31A79C-9F60-4F64-9072-25C5F75397DF}">
      <dgm:prSet/>
      <dgm:spPr/>
      <dgm:t>
        <a:bodyPr/>
        <a:lstStyle/>
        <a:p>
          <a:endParaRPr lang="en-US"/>
        </a:p>
      </dgm:t>
    </dgm:pt>
    <dgm:pt modelId="{7D822834-47B6-4F0F-8FEC-377BE6E00D18}">
      <dgm:prSet phldrT="[Text]" custT="1"/>
      <dgm:spPr/>
      <dgm:t>
        <a:bodyPr/>
        <a:lstStyle/>
        <a:p>
          <a:r>
            <a:rPr lang="fa-IR" sz="2800" b="1">
              <a:cs typeface="B Nazanin" panose="00000400000000000000" pitchFamily="2" charset="-78"/>
            </a:rPr>
            <a:t>بخش خصوصی</a:t>
          </a:r>
          <a:endParaRPr lang="en-US" sz="2800" b="1">
            <a:cs typeface="B Nazanin" panose="00000400000000000000" pitchFamily="2" charset="-78"/>
          </a:endParaRPr>
        </a:p>
        <a:p>
          <a:r>
            <a:rPr lang="fa-IR" sz="2100" b="1">
              <a:cs typeface="B Nazanin" panose="00000400000000000000" pitchFamily="2" charset="-78"/>
            </a:rPr>
            <a:t>(سود و رقابت)</a:t>
          </a:r>
          <a:endParaRPr lang="en-US" sz="2100" b="1" dirty="0">
            <a:cs typeface="B Nazanin" panose="00000400000000000000" pitchFamily="2" charset="-78"/>
          </a:endParaRPr>
        </a:p>
      </dgm:t>
    </dgm:pt>
    <dgm:pt modelId="{FDF23C0C-1CBF-4321-9D16-BDB7E3FC8D7B}" type="parTrans" cxnId="{0BA905D6-D095-464B-8191-FD77856D9F52}">
      <dgm:prSet/>
      <dgm:spPr/>
      <dgm:t>
        <a:bodyPr/>
        <a:lstStyle/>
        <a:p>
          <a:endParaRPr lang="en-US"/>
        </a:p>
      </dgm:t>
    </dgm:pt>
    <dgm:pt modelId="{C9F07C4D-5C1B-4C06-8919-6015171D1095}" type="sibTrans" cxnId="{0BA905D6-D095-464B-8191-FD77856D9F52}">
      <dgm:prSet/>
      <dgm:spPr/>
      <dgm:t>
        <a:bodyPr/>
        <a:lstStyle/>
        <a:p>
          <a:endParaRPr lang="en-US"/>
        </a:p>
      </dgm:t>
    </dgm:pt>
    <dgm:pt modelId="{A420EA95-2387-4327-BF6F-4D1B19150223}" type="pres">
      <dgm:prSet presAssocID="{BD9C713B-6A39-4BC2-9EE4-8D1DFA5B2641}" presName="Name0" presStyleCnt="0">
        <dgm:presLayoutVars>
          <dgm:chMax val="7"/>
          <dgm:dir/>
          <dgm:resizeHandles val="exact"/>
        </dgm:presLayoutVars>
      </dgm:prSet>
      <dgm:spPr/>
    </dgm:pt>
    <dgm:pt modelId="{852696AE-A43F-4AA1-95CC-610E4E2FE360}" type="pres">
      <dgm:prSet presAssocID="{BD9C713B-6A39-4BC2-9EE4-8D1DFA5B2641}" presName="ellipse1" presStyleLbl="vennNode1" presStyleIdx="0" presStyleCnt="3" custScaleY="97231" custLinFactNeighborX="-39489" custLinFactNeighborY="-5818">
        <dgm:presLayoutVars>
          <dgm:bulletEnabled val="1"/>
        </dgm:presLayoutVars>
      </dgm:prSet>
      <dgm:spPr/>
      <dgm:t>
        <a:bodyPr/>
        <a:lstStyle/>
        <a:p>
          <a:endParaRPr lang="en-US"/>
        </a:p>
      </dgm:t>
    </dgm:pt>
    <dgm:pt modelId="{9D560022-1810-496C-8825-95D559AC8C5C}" type="pres">
      <dgm:prSet presAssocID="{BD9C713B-6A39-4BC2-9EE4-8D1DFA5B2641}" presName="ellipse2" presStyleLbl="vennNode1" presStyleIdx="1" presStyleCnt="3" custScaleY="94680" custLinFactNeighborX="-26572" custLinFactNeighborY="10640">
        <dgm:presLayoutVars>
          <dgm:bulletEnabled val="1"/>
        </dgm:presLayoutVars>
      </dgm:prSet>
      <dgm:spPr/>
      <dgm:t>
        <a:bodyPr/>
        <a:lstStyle/>
        <a:p>
          <a:endParaRPr lang="en-US"/>
        </a:p>
      </dgm:t>
    </dgm:pt>
    <dgm:pt modelId="{398407AE-E405-42B5-BC4A-0219F3940B9A}" type="pres">
      <dgm:prSet presAssocID="{BD9C713B-6A39-4BC2-9EE4-8D1DFA5B2641}" presName="ellipse3" presStyleLbl="vennNode1" presStyleIdx="2" presStyleCnt="3" custLinFactNeighborX="-9754" custLinFactNeighborY="-1773">
        <dgm:presLayoutVars>
          <dgm:bulletEnabled val="1"/>
        </dgm:presLayoutVars>
      </dgm:prSet>
      <dgm:spPr/>
      <dgm:t>
        <a:bodyPr/>
        <a:lstStyle/>
        <a:p>
          <a:endParaRPr lang="en-US"/>
        </a:p>
      </dgm:t>
    </dgm:pt>
  </dgm:ptLst>
  <dgm:cxnLst>
    <dgm:cxn modelId="{0BA905D6-D095-464B-8191-FD77856D9F52}" srcId="{BD9C713B-6A39-4BC2-9EE4-8D1DFA5B2641}" destId="{7D822834-47B6-4F0F-8FEC-377BE6E00D18}" srcOrd="2" destOrd="0" parTransId="{FDF23C0C-1CBF-4321-9D16-BDB7E3FC8D7B}" sibTransId="{C9F07C4D-5C1B-4C06-8919-6015171D1095}"/>
    <dgm:cxn modelId="{7B31A79C-9F60-4F64-9072-25C5F75397DF}" srcId="{BD9C713B-6A39-4BC2-9EE4-8D1DFA5B2641}" destId="{C660BF3B-9C66-4D51-8C6D-8F48A5CD24F9}" srcOrd="1" destOrd="0" parTransId="{8803DD2F-9462-4485-85EE-CEDD928ABA8F}" sibTransId="{2F1A6930-1E12-40B3-A531-0045F60839E7}"/>
    <dgm:cxn modelId="{BD00A529-24AF-4E6C-AF86-C9F020536BCB}" srcId="{BD9C713B-6A39-4BC2-9EE4-8D1DFA5B2641}" destId="{A1192F70-292F-45CD-9DD9-C6D9B36FEDCD}" srcOrd="0" destOrd="0" parTransId="{22475D2F-C91E-44DB-8B62-638377E70962}" sibTransId="{1E16E72D-6936-4D18-9800-76545E3F73D7}"/>
    <dgm:cxn modelId="{2564DFC8-3F72-43C5-83EA-8D942B694963}" type="presOf" srcId="{A1192F70-292F-45CD-9DD9-C6D9B36FEDCD}" destId="{852696AE-A43F-4AA1-95CC-610E4E2FE360}" srcOrd="0" destOrd="0" presId="urn:microsoft.com/office/officeart/2005/8/layout/rings+Icon"/>
    <dgm:cxn modelId="{5C1CDA01-A34B-468D-848C-E00EC5DDBC1B}" type="presOf" srcId="{C660BF3B-9C66-4D51-8C6D-8F48A5CD24F9}" destId="{9D560022-1810-496C-8825-95D559AC8C5C}" srcOrd="0" destOrd="0" presId="urn:microsoft.com/office/officeart/2005/8/layout/rings+Icon"/>
    <dgm:cxn modelId="{13E82A9F-425E-4C24-B5D1-F7D0B2125F41}" type="presOf" srcId="{BD9C713B-6A39-4BC2-9EE4-8D1DFA5B2641}" destId="{A420EA95-2387-4327-BF6F-4D1B19150223}" srcOrd="0" destOrd="0" presId="urn:microsoft.com/office/officeart/2005/8/layout/rings+Icon"/>
    <dgm:cxn modelId="{B58F0ACA-5570-4C34-B938-F12583BDACE3}" type="presOf" srcId="{7D822834-47B6-4F0F-8FEC-377BE6E00D18}" destId="{398407AE-E405-42B5-BC4A-0219F3940B9A}" srcOrd="0" destOrd="0" presId="urn:microsoft.com/office/officeart/2005/8/layout/rings+Icon"/>
    <dgm:cxn modelId="{A49A77ED-F35E-4C57-886B-920335DD0161}" type="presParOf" srcId="{A420EA95-2387-4327-BF6F-4D1B19150223}" destId="{852696AE-A43F-4AA1-95CC-610E4E2FE360}" srcOrd="0" destOrd="0" presId="urn:microsoft.com/office/officeart/2005/8/layout/rings+Icon"/>
    <dgm:cxn modelId="{D9926377-2A99-4E67-AD92-5A5DFD3CC6C0}" type="presParOf" srcId="{A420EA95-2387-4327-BF6F-4D1B19150223}" destId="{9D560022-1810-496C-8825-95D559AC8C5C}" srcOrd="1" destOrd="0" presId="urn:microsoft.com/office/officeart/2005/8/layout/rings+Icon"/>
    <dgm:cxn modelId="{5BDFD0D1-71E1-43C7-A670-3B5AD579EA53}" type="presParOf" srcId="{A420EA95-2387-4327-BF6F-4D1B19150223}" destId="{398407AE-E405-42B5-BC4A-0219F3940B9A}" srcOrd="2"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ata2.xml><?xml version="1.0" encoding="utf-8"?>
<dgm:dataModel xmlns:dgm="http://schemas.openxmlformats.org/drawingml/2006/diagram" xmlns:a="http://schemas.openxmlformats.org/drawingml/2006/main">
  <dgm:ptLst>
    <dgm:pt modelId="{60D60DA2-306A-4491-98A1-AC6AC6E514BF}"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n-US"/>
        </a:p>
      </dgm:t>
    </dgm:pt>
    <dgm:pt modelId="{37A6A7F1-F46D-44DE-A612-2A8D1A3ACC93}">
      <dgm:prSet phldrT="[Text]" custT="1"/>
      <dgm:spPr/>
      <dgm:t>
        <a:bodyPr/>
        <a:lstStyle/>
        <a:p>
          <a:r>
            <a:rPr lang="fa-IR" sz="1800" dirty="0"/>
            <a:t>حکمرانی خوب</a:t>
          </a:r>
          <a:endParaRPr lang="en-US" sz="1800" dirty="0"/>
        </a:p>
      </dgm:t>
    </dgm:pt>
    <dgm:pt modelId="{9BE3A601-C7BB-4CE6-8D5F-4B7D1FE94544}" type="parTrans" cxnId="{DA53910C-E4F4-44A4-8108-E523DEC9451A}">
      <dgm:prSet/>
      <dgm:spPr/>
      <dgm:t>
        <a:bodyPr/>
        <a:lstStyle/>
        <a:p>
          <a:endParaRPr lang="en-US" sz="1400"/>
        </a:p>
      </dgm:t>
    </dgm:pt>
    <dgm:pt modelId="{72359FF9-F8FF-457C-8501-BE07597E5E9B}" type="sibTrans" cxnId="{DA53910C-E4F4-44A4-8108-E523DEC9451A}">
      <dgm:prSet/>
      <dgm:spPr/>
      <dgm:t>
        <a:bodyPr/>
        <a:lstStyle/>
        <a:p>
          <a:endParaRPr lang="en-US" sz="1400"/>
        </a:p>
      </dgm:t>
    </dgm:pt>
    <dgm:pt modelId="{56490416-835F-4397-B2BF-3196E1AEAF96}">
      <dgm:prSet phldrT="[Text]" custT="1"/>
      <dgm:spPr/>
      <dgm:t>
        <a:bodyPr/>
        <a:lstStyle/>
        <a:p>
          <a:r>
            <a:rPr lang="fa-IR" sz="1400" dirty="0"/>
            <a:t>پاسخگویی</a:t>
          </a:r>
          <a:endParaRPr lang="en-US" sz="1400" dirty="0"/>
        </a:p>
      </dgm:t>
    </dgm:pt>
    <dgm:pt modelId="{B0915D8C-8879-4D6B-B417-76646D6330E7}" type="parTrans" cxnId="{5303B284-A77E-4BD5-889B-85660A749573}">
      <dgm:prSet custT="1"/>
      <dgm:spPr/>
      <dgm:t>
        <a:bodyPr/>
        <a:lstStyle/>
        <a:p>
          <a:endParaRPr lang="en-US" sz="1400"/>
        </a:p>
      </dgm:t>
    </dgm:pt>
    <dgm:pt modelId="{92A08649-7D09-47A0-A76D-AD8D4640CA5E}" type="sibTrans" cxnId="{5303B284-A77E-4BD5-889B-85660A749573}">
      <dgm:prSet/>
      <dgm:spPr/>
      <dgm:t>
        <a:bodyPr/>
        <a:lstStyle/>
        <a:p>
          <a:endParaRPr lang="en-US" sz="1400"/>
        </a:p>
      </dgm:t>
    </dgm:pt>
    <dgm:pt modelId="{D5437A87-3256-4A8A-AE47-D58FDB22864D}">
      <dgm:prSet phldrT="[Text]" custT="1"/>
      <dgm:spPr/>
      <dgm:t>
        <a:bodyPr/>
        <a:lstStyle/>
        <a:p>
          <a:r>
            <a:rPr lang="fa-IR" sz="1400" dirty="0"/>
            <a:t>حاکمیت و قاون</a:t>
          </a:r>
          <a:endParaRPr lang="en-US" sz="1400" dirty="0"/>
        </a:p>
      </dgm:t>
    </dgm:pt>
    <dgm:pt modelId="{29523650-7368-42A0-A1B3-B81E28DFE982}" type="parTrans" cxnId="{36D3E067-4ACE-4585-96BC-FC45E7405058}">
      <dgm:prSet custT="1"/>
      <dgm:spPr/>
      <dgm:t>
        <a:bodyPr/>
        <a:lstStyle/>
        <a:p>
          <a:endParaRPr lang="en-US" sz="1400"/>
        </a:p>
      </dgm:t>
    </dgm:pt>
    <dgm:pt modelId="{068515E8-6E50-4E7F-92C8-24DCD4FCC3DC}" type="sibTrans" cxnId="{36D3E067-4ACE-4585-96BC-FC45E7405058}">
      <dgm:prSet/>
      <dgm:spPr/>
      <dgm:t>
        <a:bodyPr/>
        <a:lstStyle/>
        <a:p>
          <a:endParaRPr lang="en-US" sz="1400"/>
        </a:p>
      </dgm:t>
    </dgm:pt>
    <dgm:pt modelId="{865EACB9-2961-4F05-A3C7-C8A2885B3197}">
      <dgm:prSet phldrT="[Text]" custT="1"/>
      <dgm:spPr/>
      <dgm:t>
        <a:bodyPr/>
        <a:lstStyle/>
        <a:p>
          <a:r>
            <a:rPr lang="fa-IR" sz="1400" dirty="0"/>
            <a:t>شفافیت</a:t>
          </a:r>
          <a:endParaRPr lang="en-US" sz="1400" dirty="0"/>
        </a:p>
      </dgm:t>
    </dgm:pt>
    <dgm:pt modelId="{C4A84C87-2727-4797-A099-4DAEB0BE10D8}" type="parTrans" cxnId="{87A5C507-8CD3-4908-B688-F6A78626FFB1}">
      <dgm:prSet custT="1"/>
      <dgm:spPr/>
      <dgm:t>
        <a:bodyPr/>
        <a:lstStyle/>
        <a:p>
          <a:endParaRPr lang="en-US" sz="1400"/>
        </a:p>
      </dgm:t>
    </dgm:pt>
    <dgm:pt modelId="{E74E3193-EA5F-47CB-B2E7-B9A0849F46B7}" type="sibTrans" cxnId="{87A5C507-8CD3-4908-B688-F6A78626FFB1}">
      <dgm:prSet/>
      <dgm:spPr/>
      <dgm:t>
        <a:bodyPr/>
        <a:lstStyle/>
        <a:p>
          <a:endParaRPr lang="en-US" sz="1400"/>
        </a:p>
      </dgm:t>
    </dgm:pt>
    <dgm:pt modelId="{0423C6DC-3828-4D93-9619-FCC6271663CA}">
      <dgm:prSet phldrT="[Text]" custT="1"/>
      <dgm:spPr/>
      <dgm:t>
        <a:bodyPr/>
        <a:lstStyle/>
        <a:p>
          <a:r>
            <a:rPr lang="fa-IR" sz="1400" dirty="0"/>
            <a:t>حق اظهارنظر</a:t>
          </a:r>
          <a:endParaRPr lang="en-US" sz="1400" dirty="0"/>
        </a:p>
      </dgm:t>
    </dgm:pt>
    <dgm:pt modelId="{D11A0209-06C2-4F40-AFD8-807532726AB5}" type="parTrans" cxnId="{65AF2B9D-BD7C-4C92-99BF-BFFA7468221C}">
      <dgm:prSet custT="1"/>
      <dgm:spPr/>
      <dgm:t>
        <a:bodyPr/>
        <a:lstStyle/>
        <a:p>
          <a:endParaRPr lang="en-US" sz="1400"/>
        </a:p>
      </dgm:t>
    </dgm:pt>
    <dgm:pt modelId="{71523FBB-E89E-4262-90BC-E3CE6FB3F966}" type="sibTrans" cxnId="{65AF2B9D-BD7C-4C92-99BF-BFFA7468221C}">
      <dgm:prSet/>
      <dgm:spPr/>
      <dgm:t>
        <a:bodyPr/>
        <a:lstStyle/>
        <a:p>
          <a:endParaRPr lang="en-US" sz="1400"/>
        </a:p>
      </dgm:t>
    </dgm:pt>
    <dgm:pt modelId="{1CC1B6D1-52A5-430C-821D-6D668653F1FB}">
      <dgm:prSet custT="1"/>
      <dgm:spPr/>
      <dgm:t>
        <a:bodyPr/>
        <a:lstStyle/>
        <a:p>
          <a:r>
            <a:rPr lang="fa-IR" sz="1400" dirty="0"/>
            <a:t>کارآیی و اثربخشی</a:t>
          </a:r>
          <a:endParaRPr lang="en-US" sz="1400" dirty="0"/>
        </a:p>
      </dgm:t>
    </dgm:pt>
    <dgm:pt modelId="{1A37FF30-6F95-45BD-8473-40C29A84DD64}" type="parTrans" cxnId="{EAC8D4B2-3C80-47F4-92F1-45F21A0EA567}">
      <dgm:prSet custT="1"/>
      <dgm:spPr/>
      <dgm:t>
        <a:bodyPr/>
        <a:lstStyle/>
        <a:p>
          <a:endParaRPr lang="en-US" sz="1400"/>
        </a:p>
      </dgm:t>
    </dgm:pt>
    <dgm:pt modelId="{3B9D60D7-5E94-41E0-8407-3951A10EAB3D}" type="sibTrans" cxnId="{EAC8D4B2-3C80-47F4-92F1-45F21A0EA567}">
      <dgm:prSet/>
      <dgm:spPr/>
      <dgm:t>
        <a:bodyPr/>
        <a:lstStyle/>
        <a:p>
          <a:endParaRPr lang="en-US" sz="1400"/>
        </a:p>
      </dgm:t>
    </dgm:pt>
    <dgm:pt modelId="{50A9B641-0CD2-46A5-8D26-4122277A100A}">
      <dgm:prSet custT="1"/>
      <dgm:spPr/>
      <dgm:t>
        <a:bodyPr/>
        <a:lstStyle/>
        <a:p>
          <a:r>
            <a:rPr lang="fa-IR" sz="1400" dirty="0"/>
            <a:t>انصاف و عدالت</a:t>
          </a:r>
          <a:endParaRPr lang="en-US" sz="1400" dirty="0"/>
        </a:p>
      </dgm:t>
    </dgm:pt>
    <dgm:pt modelId="{3030BBE7-1632-4A12-B640-202D2D2483D1}" type="parTrans" cxnId="{29B11931-BFAD-4E84-9DE8-7AC7169D13DA}">
      <dgm:prSet custT="1"/>
      <dgm:spPr/>
      <dgm:t>
        <a:bodyPr/>
        <a:lstStyle/>
        <a:p>
          <a:endParaRPr lang="en-US" sz="1400"/>
        </a:p>
      </dgm:t>
    </dgm:pt>
    <dgm:pt modelId="{6F6240F0-9277-4338-A13C-9D585DFF5AB3}" type="sibTrans" cxnId="{29B11931-BFAD-4E84-9DE8-7AC7169D13DA}">
      <dgm:prSet/>
      <dgm:spPr/>
      <dgm:t>
        <a:bodyPr/>
        <a:lstStyle/>
        <a:p>
          <a:endParaRPr lang="en-US" sz="1400"/>
        </a:p>
      </dgm:t>
    </dgm:pt>
    <dgm:pt modelId="{E4C3D9C1-EE39-4832-9E2A-F210940525E4}">
      <dgm:prSet custT="1"/>
      <dgm:spPr/>
      <dgm:t>
        <a:bodyPr/>
        <a:lstStyle/>
        <a:p>
          <a:r>
            <a:rPr lang="fa-IR" sz="1400" dirty="0"/>
            <a:t>مشارکت</a:t>
          </a:r>
          <a:endParaRPr lang="en-US" sz="1400" dirty="0"/>
        </a:p>
      </dgm:t>
    </dgm:pt>
    <dgm:pt modelId="{CCC002C8-998D-48A1-A78A-6531F708AD34}" type="parTrans" cxnId="{AA74EFE1-5564-4B67-9E28-0777B6F7A768}">
      <dgm:prSet custT="1"/>
      <dgm:spPr/>
      <dgm:t>
        <a:bodyPr/>
        <a:lstStyle/>
        <a:p>
          <a:endParaRPr lang="en-US" sz="1400"/>
        </a:p>
      </dgm:t>
    </dgm:pt>
    <dgm:pt modelId="{3989B658-D29B-4E9C-89EC-528DA804D65A}" type="sibTrans" cxnId="{AA74EFE1-5564-4B67-9E28-0777B6F7A768}">
      <dgm:prSet/>
      <dgm:spPr/>
      <dgm:t>
        <a:bodyPr/>
        <a:lstStyle/>
        <a:p>
          <a:endParaRPr lang="en-US" sz="1400"/>
        </a:p>
      </dgm:t>
    </dgm:pt>
    <dgm:pt modelId="{2AF7E3CB-DB28-4BED-A668-B0939A6A8175}">
      <dgm:prSet custT="1"/>
      <dgm:spPr/>
      <dgm:t>
        <a:bodyPr/>
        <a:lstStyle/>
        <a:p>
          <a:r>
            <a:rPr lang="fa-IR" sz="1400" dirty="0">
              <a:cs typeface="B Lotus" panose="00000400000000000000" pitchFamily="2" charset="-78"/>
            </a:rPr>
            <a:t>اجماع سازی</a:t>
          </a:r>
          <a:endParaRPr lang="en-US" sz="1400" dirty="0">
            <a:cs typeface="B Lotus" panose="00000400000000000000" pitchFamily="2" charset="-78"/>
          </a:endParaRPr>
        </a:p>
      </dgm:t>
    </dgm:pt>
    <dgm:pt modelId="{82C37C24-172D-4CF2-B46E-2B88D07828BD}" type="parTrans" cxnId="{100AAD85-259B-4711-BDE6-28CB7E9B6942}">
      <dgm:prSet custT="1"/>
      <dgm:spPr/>
      <dgm:t>
        <a:bodyPr/>
        <a:lstStyle/>
        <a:p>
          <a:endParaRPr lang="en-US" sz="1400"/>
        </a:p>
      </dgm:t>
    </dgm:pt>
    <dgm:pt modelId="{4B5BF921-9C99-40D8-9340-460C49F3A07D}" type="sibTrans" cxnId="{100AAD85-259B-4711-BDE6-28CB7E9B6942}">
      <dgm:prSet/>
      <dgm:spPr/>
      <dgm:t>
        <a:bodyPr/>
        <a:lstStyle/>
        <a:p>
          <a:endParaRPr lang="en-US" sz="1400"/>
        </a:p>
      </dgm:t>
    </dgm:pt>
    <dgm:pt modelId="{DDD76FD1-98CC-4BB0-A09D-F2A6491DF453}" type="pres">
      <dgm:prSet presAssocID="{60D60DA2-306A-4491-98A1-AC6AC6E514BF}" presName="cycle" presStyleCnt="0">
        <dgm:presLayoutVars>
          <dgm:chMax val="1"/>
          <dgm:dir/>
          <dgm:animLvl val="ctr"/>
          <dgm:resizeHandles val="exact"/>
        </dgm:presLayoutVars>
      </dgm:prSet>
      <dgm:spPr/>
      <dgm:t>
        <a:bodyPr/>
        <a:lstStyle/>
        <a:p>
          <a:endParaRPr lang="en-US"/>
        </a:p>
      </dgm:t>
    </dgm:pt>
    <dgm:pt modelId="{213430BE-7769-459A-ACF9-2E148FA1B9B5}" type="pres">
      <dgm:prSet presAssocID="{37A6A7F1-F46D-44DE-A612-2A8D1A3ACC93}" presName="centerShape" presStyleLbl="node0" presStyleIdx="0" presStyleCnt="1" custScaleX="133659"/>
      <dgm:spPr/>
      <dgm:t>
        <a:bodyPr/>
        <a:lstStyle/>
        <a:p>
          <a:endParaRPr lang="en-US"/>
        </a:p>
      </dgm:t>
    </dgm:pt>
    <dgm:pt modelId="{0880D2CB-792C-4008-A731-ADA7CD91E52D}" type="pres">
      <dgm:prSet presAssocID="{B0915D8C-8879-4D6B-B417-76646D6330E7}" presName="Name9" presStyleLbl="parChTrans1D2" presStyleIdx="0" presStyleCnt="8"/>
      <dgm:spPr/>
      <dgm:t>
        <a:bodyPr/>
        <a:lstStyle/>
        <a:p>
          <a:endParaRPr lang="en-US"/>
        </a:p>
      </dgm:t>
    </dgm:pt>
    <dgm:pt modelId="{6BEC64F5-0443-46F3-AA3A-73D586B0525A}" type="pres">
      <dgm:prSet presAssocID="{B0915D8C-8879-4D6B-B417-76646D6330E7}" presName="connTx" presStyleLbl="parChTrans1D2" presStyleIdx="0" presStyleCnt="8"/>
      <dgm:spPr/>
      <dgm:t>
        <a:bodyPr/>
        <a:lstStyle/>
        <a:p>
          <a:endParaRPr lang="en-US"/>
        </a:p>
      </dgm:t>
    </dgm:pt>
    <dgm:pt modelId="{5748E666-32F5-41F8-8B44-799255DA0A1A}" type="pres">
      <dgm:prSet presAssocID="{56490416-835F-4397-B2BF-3196E1AEAF96}" presName="node" presStyleLbl="node1" presStyleIdx="0" presStyleCnt="8">
        <dgm:presLayoutVars>
          <dgm:bulletEnabled val="1"/>
        </dgm:presLayoutVars>
      </dgm:prSet>
      <dgm:spPr/>
      <dgm:t>
        <a:bodyPr/>
        <a:lstStyle/>
        <a:p>
          <a:endParaRPr lang="en-US"/>
        </a:p>
      </dgm:t>
    </dgm:pt>
    <dgm:pt modelId="{B21A5736-1ED2-4378-ACEB-01069884A812}" type="pres">
      <dgm:prSet presAssocID="{29523650-7368-42A0-A1B3-B81E28DFE982}" presName="Name9" presStyleLbl="parChTrans1D2" presStyleIdx="1" presStyleCnt="8"/>
      <dgm:spPr/>
      <dgm:t>
        <a:bodyPr/>
        <a:lstStyle/>
        <a:p>
          <a:endParaRPr lang="en-US"/>
        </a:p>
      </dgm:t>
    </dgm:pt>
    <dgm:pt modelId="{98712A92-4EE5-4CB8-A139-F9F3E993F762}" type="pres">
      <dgm:prSet presAssocID="{29523650-7368-42A0-A1B3-B81E28DFE982}" presName="connTx" presStyleLbl="parChTrans1D2" presStyleIdx="1" presStyleCnt="8"/>
      <dgm:spPr/>
      <dgm:t>
        <a:bodyPr/>
        <a:lstStyle/>
        <a:p>
          <a:endParaRPr lang="en-US"/>
        </a:p>
      </dgm:t>
    </dgm:pt>
    <dgm:pt modelId="{1D5BBCC9-006D-4C97-AC49-60B8491E3C80}" type="pres">
      <dgm:prSet presAssocID="{D5437A87-3256-4A8A-AE47-D58FDB22864D}" presName="node" presStyleLbl="node1" presStyleIdx="1" presStyleCnt="8">
        <dgm:presLayoutVars>
          <dgm:bulletEnabled val="1"/>
        </dgm:presLayoutVars>
      </dgm:prSet>
      <dgm:spPr/>
      <dgm:t>
        <a:bodyPr/>
        <a:lstStyle/>
        <a:p>
          <a:endParaRPr lang="en-US"/>
        </a:p>
      </dgm:t>
    </dgm:pt>
    <dgm:pt modelId="{8C8252C8-E29A-4BA4-A7D2-2874826C53F0}" type="pres">
      <dgm:prSet presAssocID="{C4A84C87-2727-4797-A099-4DAEB0BE10D8}" presName="Name9" presStyleLbl="parChTrans1D2" presStyleIdx="2" presStyleCnt="8"/>
      <dgm:spPr/>
      <dgm:t>
        <a:bodyPr/>
        <a:lstStyle/>
        <a:p>
          <a:endParaRPr lang="en-US"/>
        </a:p>
      </dgm:t>
    </dgm:pt>
    <dgm:pt modelId="{12AC86AE-27A7-4962-A6C2-3F7C424A6938}" type="pres">
      <dgm:prSet presAssocID="{C4A84C87-2727-4797-A099-4DAEB0BE10D8}" presName="connTx" presStyleLbl="parChTrans1D2" presStyleIdx="2" presStyleCnt="8"/>
      <dgm:spPr/>
      <dgm:t>
        <a:bodyPr/>
        <a:lstStyle/>
        <a:p>
          <a:endParaRPr lang="en-US"/>
        </a:p>
      </dgm:t>
    </dgm:pt>
    <dgm:pt modelId="{20435968-5CED-4994-8BD2-11AAB55A8138}" type="pres">
      <dgm:prSet presAssocID="{865EACB9-2961-4F05-A3C7-C8A2885B3197}" presName="node" presStyleLbl="node1" presStyleIdx="2" presStyleCnt="8">
        <dgm:presLayoutVars>
          <dgm:bulletEnabled val="1"/>
        </dgm:presLayoutVars>
      </dgm:prSet>
      <dgm:spPr/>
      <dgm:t>
        <a:bodyPr/>
        <a:lstStyle/>
        <a:p>
          <a:endParaRPr lang="en-US"/>
        </a:p>
      </dgm:t>
    </dgm:pt>
    <dgm:pt modelId="{8422219B-919C-4A20-9162-182C521C6466}" type="pres">
      <dgm:prSet presAssocID="{D11A0209-06C2-4F40-AFD8-807532726AB5}" presName="Name9" presStyleLbl="parChTrans1D2" presStyleIdx="3" presStyleCnt="8"/>
      <dgm:spPr/>
      <dgm:t>
        <a:bodyPr/>
        <a:lstStyle/>
        <a:p>
          <a:endParaRPr lang="en-US"/>
        </a:p>
      </dgm:t>
    </dgm:pt>
    <dgm:pt modelId="{E0ECE8FB-8C1F-4AF5-838D-4E0B79731D23}" type="pres">
      <dgm:prSet presAssocID="{D11A0209-06C2-4F40-AFD8-807532726AB5}" presName="connTx" presStyleLbl="parChTrans1D2" presStyleIdx="3" presStyleCnt="8"/>
      <dgm:spPr/>
      <dgm:t>
        <a:bodyPr/>
        <a:lstStyle/>
        <a:p>
          <a:endParaRPr lang="en-US"/>
        </a:p>
      </dgm:t>
    </dgm:pt>
    <dgm:pt modelId="{30A1C759-B2AE-416F-A7AD-BE574FD13BB6}" type="pres">
      <dgm:prSet presAssocID="{0423C6DC-3828-4D93-9619-FCC6271663CA}" presName="node" presStyleLbl="node1" presStyleIdx="3" presStyleCnt="8">
        <dgm:presLayoutVars>
          <dgm:bulletEnabled val="1"/>
        </dgm:presLayoutVars>
      </dgm:prSet>
      <dgm:spPr/>
      <dgm:t>
        <a:bodyPr/>
        <a:lstStyle/>
        <a:p>
          <a:endParaRPr lang="en-US"/>
        </a:p>
      </dgm:t>
    </dgm:pt>
    <dgm:pt modelId="{2DCAB28C-2AAB-4F6A-8560-9B147D57D7A7}" type="pres">
      <dgm:prSet presAssocID="{1A37FF30-6F95-45BD-8473-40C29A84DD64}" presName="Name9" presStyleLbl="parChTrans1D2" presStyleIdx="4" presStyleCnt="8"/>
      <dgm:spPr/>
      <dgm:t>
        <a:bodyPr/>
        <a:lstStyle/>
        <a:p>
          <a:endParaRPr lang="en-US"/>
        </a:p>
      </dgm:t>
    </dgm:pt>
    <dgm:pt modelId="{880D3128-CCCD-40F0-BD26-1AC03ECB9953}" type="pres">
      <dgm:prSet presAssocID="{1A37FF30-6F95-45BD-8473-40C29A84DD64}" presName="connTx" presStyleLbl="parChTrans1D2" presStyleIdx="4" presStyleCnt="8"/>
      <dgm:spPr/>
      <dgm:t>
        <a:bodyPr/>
        <a:lstStyle/>
        <a:p>
          <a:endParaRPr lang="en-US"/>
        </a:p>
      </dgm:t>
    </dgm:pt>
    <dgm:pt modelId="{737087CE-A234-4586-907E-BF1B4BE72ACB}" type="pres">
      <dgm:prSet presAssocID="{1CC1B6D1-52A5-430C-821D-6D668653F1FB}" presName="node" presStyleLbl="node1" presStyleIdx="4" presStyleCnt="8">
        <dgm:presLayoutVars>
          <dgm:bulletEnabled val="1"/>
        </dgm:presLayoutVars>
      </dgm:prSet>
      <dgm:spPr/>
      <dgm:t>
        <a:bodyPr/>
        <a:lstStyle/>
        <a:p>
          <a:endParaRPr lang="en-US"/>
        </a:p>
      </dgm:t>
    </dgm:pt>
    <dgm:pt modelId="{AAC4D928-CDA6-4AA5-B2D3-4FC9392170A1}" type="pres">
      <dgm:prSet presAssocID="{3030BBE7-1632-4A12-B640-202D2D2483D1}" presName="Name9" presStyleLbl="parChTrans1D2" presStyleIdx="5" presStyleCnt="8"/>
      <dgm:spPr/>
      <dgm:t>
        <a:bodyPr/>
        <a:lstStyle/>
        <a:p>
          <a:endParaRPr lang="en-US"/>
        </a:p>
      </dgm:t>
    </dgm:pt>
    <dgm:pt modelId="{7991DF90-6119-40C6-87E3-DEB5248F993B}" type="pres">
      <dgm:prSet presAssocID="{3030BBE7-1632-4A12-B640-202D2D2483D1}" presName="connTx" presStyleLbl="parChTrans1D2" presStyleIdx="5" presStyleCnt="8"/>
      <dgm:spPr/>
      <dgm:t>
        <a:bodyPr/>
        <a:lstStyle/>
        <a:p>
          <a:endParaRPr lang="en-US"/>
        </a:p>
      </dgm:t>
    </dgm:pt>
    <dgm:pt modelId="{794E9504-AE18-4441-9E5C-381D704AD692}" type="pres">
      <dgm:prSet presAssocID="{50A9B641-0CD2-46A5-8D26-4122277A100A}" presName="node" presStyleLbl="node1" presStyleIdx="5" presStyleCnt="8">
        <dgm:presLayoutVars>
          <dgm:bulletEnabled val="1"/>
        </dgm:presLayoutVars>
      </dgm:prSet>
      <dgm:spPr/>
      <dgm:t>
        <a:bodyPr/>
        <a:lstStyle/>
        <a:p>
          <a:endParaRPr lang="en-US"/>
        </a:p>
      </dgm:t>
    </dgm:pt>
    <dgm:pt modelId="{F54C0F78-FD48-4967-B192-C5E75183DC46}" type="pres">
      <dgm:prSet presAssocID="{CCC002C8-998D-48A1-A78A-6531F708AD34}" presName="Name9" presStyleLbl="parChTrans1D2" presStyleIdx="6" presStyleCnt="8"/>
      <dgm:spPr/>
      <dgm:t>
        <a:bodyPr/>
        <a:lstStyle/>
        <a:p>
          <a:endParaRPr lang="en-US"/>
        </a:p>
      </dgm:t>
    </dgm:pt>
    <dgm:pt modelId="{CF8A5B01-A200-4DFC-8253-6C2C7169496C}" type="pres">
      <dgm:prSet presAssocID="{CCC002C8-998D-48A1-A78A-6531F708AD34}" presName="connTx" presStyleLbl="parChTrans1D2" presStyleIdx="6" presStyleCnt="8"/>
      <dgm:spPr/>
      <dgm:t>
        <a:bodyPr/>
        <a:lstStyle/>
        <a:p>
          <a:endParaRPr lang="en-US"/>
        </a:p>
      </dgm:t>
    </dgm:pt>
    <dgm:pt modelId="{A77C7397-5CFC-40E3-9BD5-513BA4852927}" type="pres">
      <dgm:prSet presAssocID="{E4C3D9C1-EE39-4832-9E2A-F210940525E4}" presName="node" presStyleLbl="node1" presStyleIdx="6" presStyleCnt="8">
        <dgm:presLayoutVars>
          <dgm:bulletEnabled val="1"/>
        </dgm:presLayoutVars>
      </dgm:prSet>
      <dgm:spPr/>
      <dgm:t>
        <a:bodyPr/>
        <a:lstStyle/>
        <a:p>
          <a:endParaRPr lang="en-US"/>
        </a:p>
      </dgm:t>
    </dgm:pt>
    <dgm:pt modelId="{C080F327-CC05-4A6D-9A2A-D40931B8A2F5}" type="pres">
      <dgm:prSet presAssocID="{82C37C24-172D-4CF2-B46E-2B88D07828BD}" presName="Name9" presStyleLbl="parChTrans1D2" presStyleIdx="7" presStyleCnt="8"/>
      <dgm:spPr/>
      <dgm:t>
        <a:bodyPr/>
        <a:lstStyle/>
        <a:p>
          <a:endParaRPr lang="en-US"/>
        </a:p>
      </dgm:t>
    </dgm:pt>
    <dgm:pt modelId="{14602609-4D1E-4BDA-9DDD-A8084F50A945}" type="pres">
      <dgm:prSet presAssocID="{82C37C24-172D-4CF2-B46E-2B88D07828BD}" presName="connTx" presStyleLbl="parChTrans1D2" presStyleIdx="7" presStyleCnt="8"/>
      <dgm:spPr/>
      <dgm:t>
        <a:bodyPr/>
        <a:lstStyle/>
        <a:p>
          <a:endParaRPr lang="en-US"/>
        </a:p>
      </dgm:t>
    </dgm:pt>
    <dgm:pt modelId="{805B4988-FF4D-4FA2-8144-0858A46276E6}" type="pres">
      <dgm:prSet presAssocID="{2AF7E3CB-DB28-4BED-A668-B0939A6A8175}" presName="node" presStyleLbl="node1" presStyleIdx="7" presStyleCnt="8">
        <dgm:presLayoutVars>
          <dgm:bulletEnabled val="1"/>
        </dgm:presLayoutVars>
      </dgm:prSet>
      <dgm:spPr/>
      <dgm:t>
        <a:bodyPr/>
        <a:lstStyle/>
        <a:p>
          <a:endParaRPr lang="en-US"/>
        </a:p>
      </dgm:t>
    </dgm:pt>
  </dgm:ptLst>
  <dgm:cxnLst>
    <dgm:cxn modelId="{2CEEEF8C-482E-40D5-A3CD-ED6EFA19E106}" type="presOf" srcId="{D11A0209-06C2-4F40-AFD8-807532726AB5}" destId="{E0ECE8FB-8C1F-4AF5-838D-4E0B79731D23}" srcOrd="1" destOrd="0" presId="urn:microsoft.com/office/officeart/2005/8/layout/radial1"/>
    <dgm:cxn modelId="{AA74EFE1-5564-4B67-9E28-0777B6F7A768}" srcId="{37A6A7F1-F46D-44DE-A612-2A8D1A3ACC93}" destId="{E4C3D9C1-EE39-4832-9E2A-F210940525E4}" srcOrd="6" destOrd="0" parTransId="{CCC002C8-998D-48A1-A78A-6531F708AD34}" sibTransId="{3989B658-D29B-4E9C-89EC-528DA804D65A}"/>
    <dgm:cxn modelId="{6DCE659A-FA3C-403A-9D10-34D76A495519}" type="presOf" srcId="{CCC002C8-998D-48A1-A78A-6531F708AD34}" destId="{F54C0F78-FD48-4967-B192-C5E75183DC46}" srcOrd="0" destOrd="0" presId="urn:microsoft.com/office/officeart/2005/8/layout/radial1"/>
    <dgm:cxn modelId="{5303B284-A77E-4BD5-889B-85660A749573}" srcId="{37A6A7F1-F46D-44DE-A612-2A8D1A3ACC93}" destId="{56490416-835F-4397-B2BF-3196E1AEAF96}" srcOrd="0" destOrd="0" parTransId="{B0915D8C-8879-4D6B-B417-76646D6330E7}" sibTransId="{92A08649-7D09-47A0-A76D-AD8D4640CA5E}"/>
    <dgm:cxn modelId="{7DC2762C-6BBC-40F7-98D2-74F9DDC54378}" type="presOf" srcId="{50A9B641-0CD2-46A5-8D26-4122277A100A}" destId="{794E9504-AE18-4441-9E5C-381D704AD692}" srcOrd="0" destOrd="0" presId="urn:microsoft.com/office/officeart/2005/8/layout/radial1"/>
    <dgm:cxn modelId="{69AF2EA8-AB03-4B6B-89B1-6EAD5DB34363}" type="presOf" srcId="{1A37FF30-6F95-45BD-8473-40C29A84DD64}" destId="{880D3128-CCCD-40F0-BD26-1AC03ECB9953}" srcOrd="1" destOrd="0" presId="urn:microsoft.com/office/officeart/2005/8/layout/radial1"/>
    <dgm:cxn modelId="{100AAD85-259B-4711-BDE6-28CB7E9B6942}" srcId="{37A6A7F1-F46D-44DE-A612-2A8D1A3ACC93}" destId="{2AF7E3CB-DB28-4BED-A668-B0939A6A8175}" srcOrd="7" destOrd="0" parTransId="{82C37C24-172D-4CF2-B46E-2B88D07828BD}" sibTransId="{4B5BF921-9C99-40D8-9340-460C49F3A07D}"/>
    <dgm:cxn modelId="{CBED62A3-4EF6-42B6-A58A-6AFE2D7843E3}" type="presOf" srcId="{1CC1B6D1-52A5-430C-821D-6D668653F1FB}" destId="{737087CE-A234-4586-907E-BF1B4BE72ACB}" srcOrd="0" destOrd="0" presId="urn:microsoft.com/office/officeart/2005/8/layout/radial1"/>
    <dgm:cxn modelId="{BF24CC29-4BF1-42DC-AA07-030F1031FA0F}" type="presOf" srcId="{C4A84C87-2727-4797-A099-4DAEB0BE10D8}" destId="{8C8252C8-E29A-4BA4-A7D2-2874826C53F0}" srcOrd="0" destOrd="0" presId="urn:microsoft.com/office/officeart/2005/8/layout/radial1"/>
    <dgm:cxn modelId="{36D3E067-4ACE-4585-96BC-FC45E7405058}" srcId="{37A6A7F1-F46D-44DE-A612-2A8D1A3ACC93}" destId="{D5437A87-3256-4A8A-AE47-D58FDB22864D}" srcOrd="1" destOrd="0" parTransId="{29523650-7368-42A0-A1B3-B81E28DFE982}" sibTransId="{068515E8-6E50-4E7F-92C8-24DCD4FCC3DC}"/>
    <dgm:cxn modelId="{9A905D41-5DB9-4C7C-B313-937B1D9C803B}" type="presOf" srcId="{29523650-7368-42A0-A1B3-B81E28DFE982}" destId="{98712A92-4EE5-4CB8-A139-F9F3E993F762}" srcOrd="1" destOrd="0" presId="urn:microsoft.com/office/officeart/2005/8/layout/radial1"/>
    <dgm:cxn modelId="{9EAB3CE6-830B-4E11-9412-F5537E832CA0}" type="presOf" srcId="{60D60DA2-306A-4491-98A1-AC6AC6E514BF}" destId="{DDD76FD1-98CC-4BB0-A09D-F2A6491DF453}" srcOrd="0" destOrd="0" presId="urn:microsoft.com/office/officeart/2005/8/layout/radial1"/>
    <dgm:cxn modelId="{D1F4FB01-E2C5-4EC6-9D01-2B91EB8784BB}" type="presOf" srcId="{CCC002C8-998D-48A1-A78A-6531F708AD34}" destId="{CF8A5B01-A200-4DFC-8253-6C2C7169496C}" srcOrd="1" destOrd="0" presId="urn:microsoft.com/office/officeart/2005/8/layout/radial1"/>
    <dgm:cxn modelId="{DA53910C-E4F4-44A4-8108-E523DEC9451A}" srcId="{60D60DA2-306A-4491-98A1-AC6AC6E514BF}" destId="{37A6A7F1-F46D-44DE-A612-2A8D1A3ACC93}" srcOrd="0" destOrd="0" parTransId="{9BE3A601-C7BB-4CE6-8D5F-4B7D1FE94544}" sibTransId="{72359FF9-F8FF-457C-8501-BE07597E5E9B}"/>
    <dgm:cxn modelId="{3489EDCB-03D4-48C1-91C6-3FFE2B50F5FB}" type="presOf" srcId="{82C37C24-172D-4CF2-B46E-2B88D07828BD}" destId="{14602609-4D1E-4BDA-9DDD-A8084F50A945}" srcOrd="1" destOrd="0" presId="urn:microsoft.com/office/officeart/2005/8/layout/radial1"/>
    <dgm:cxn modelId="{2805FA7A-6BEF-41D8-88CF-D7E6ABBA8125}" type="presOf" srcId="{2AF7E3CB-DB28-4BED-A668-B0939A6A8175}" destId="{805B4988-FF4D-4FA2-8144-0858A46276E6}" srcOrd="0" destOrd="0" presId="urn:microsoft.com/office/officeart/2005/8/layout/radial1"/>
    <dgm:cxn modelId="{685AFF4B-1AE2-42D6-B655-0DE6E09655BD}" type="presOf" srcId="{D5437A87-3256-4A8A-AE47-D58FDB22864D}" destId="{1D5BBCC9-006D-4C97-AC49-60B8491E3C80}" srcOrd="0" destOrd="0" presId="urn:microsoft.com/office/officeart/2005/8/layout/radial1"/>
    <dgm:cxn modelId="{FFD5000E-C6BA-4009-BEAF-A0A6B52D591B}" type="presOf" srcId="{B0915D8C-8879-4D6B-B417-76646D6330E7}" destId="{0880D2CB-792C-4008-A731-ADA7CD91E52D}" srcOrd="0" destOrd="0" presId="urn:microsoft.com/office/officeart/2005/8/layout/radial1"/>
    <dgm:cxn modelId="{65AF2B9D-BD7C-4C92-99BF-BFFA7468221C}" srcId="{37A6A7F1-F46D-44DE-A612-2A8D1A3ACC93}" destId="{0423C6DC-3828-4D93-9619-FCC6271663CA}" srcOrd="3" destOrd="0" parTransId="{D11A0209-06C2-4F40-AFD8-807532726AB5}" sibTransId="{71523FBB-E89E-4262-90BC-E3CE6FB3F966}"/>
    <dgm:cxn modelId="{9DF0231C-08C3-4C6A-8912-C266302CC98B}" type="presOf" srcId="{29523650-7368-42A0-A1B3-B81E28DFE982}" destId="{B21A5736-1ED2-4378-ACEB-01069884A812}" srcOrd="0" destOrd="0" presId="urn:microsoft.com/office/officeart/2005/8/layout/radial1"/>
    <dgm:cxn modelId="{29B11931-BFAD-4E84-9DE8-7AC7169D13DA}" srcId="{37A6A7F1-F46D-44DE-A612-2A8D1A3ACC93}" destId="{50A9B641-0CD2-46A5-8D26-4122277A100A}" srcOrd="5" destOrd="0" parTransId="{3030BBE7-1632-4A12-B640-202D2D2483D1}" sibTransId="{6F6240F0-9277-4338-A13C-9D585DFF5AB3}"/>
    <dgm:cxn modelId="{A47C3E26-0EE2-4338-809F-B6017A5F513A}" type="presOf" srcId="{56490416-835F-4397-B2BF-3196E1AEAF96}" destId="{5748E666-32F5-41F8-8B44-799255DA0A1A}" srcOrd="0" destOrd="0" presId="urn:microsoft.com/office/officeart/2005/8/layout/radial1"/>
    <dgm:cxn modelId="{87A5C507-8CD3-4908-B688-F6A78626FFB1}" srcId="{37A6A7F1-F46D-44DE-A612-2A8D1A3ACC93}" destId="{865EACB9-2961-4F05-A3C7-C8A2885B3197}" srcOrd="2" destOrd="0" parTransId="{C4A84C87-2727-4797-A099-4DAEB0BE10D8}" sibTransId="{E74E3193-EA5F-47CB-B2E7-B9A0849F46B7}"/>
    <dgm:cxn modelId="{EAC8D4B2-3C80-47F4-92F1-45F21A0EA567}" srcId="{37A6A7F1-F46D-44DE-A612-2A8D1A3ACC93}" destId="{1CC1B6D1-52A5-430C-821D-6D668653F1FB}" srcOrd="4" destOrd="0" parTransId="{1A37FF30-6F95-45BD-8473-40C29A84DD64}" sibTransId="{3B9D60D7-5E94-41E0-8407-3951A10EAB3D}"/>
    <dgm:cxn modelId="{B2760429-F99D-49C0-9F34-BC3840256857}" type="presOf" srcId="{0423C6DC-3828-4D93-9619-FCC6271663CA}" destId="{30A1C759-B2AE-416F-A7AD-BE574FD13BB6}" srcOrd="0" destOrd="0" presId="urn:microsoft.com/office/officeart/2005/8/layout/radial1"/>
    <dgm:cxn modelId="{1D0AE6DD-531D-4DCC-87E6-2BAF65FDE915}" type="presOf" srcId="{3030BBE7-1632-4A12-B640-202D2D2483D1}" destId="{7991DF90-6119-40C6-87E3-DEB5248F993B}" srcOrd="1" destOrd="0" presId="urn:microsoft.com/office/officeart/2005/8/layout/radial1"/>
    <dgm:cxn modelId="{17C5040B-C333-48BD-B9DB-FD8E217404E5}" type="presOf" srcId="{B0915D8C-8879-4D6B-B417-76646D6330E7}" destId="{6BEC64F5-0443-46F3-AA3A-73D586B0525A}" srcOrd="1" destOrd="0" presId="urn:microsoft.com/office/officeart/2005/8/layout/radial1"/>
    <dgm:cxn modelId="{6656F66E-9478-4770-B745-E635E7BDDCEA}" type="presOf" srcId="{82C37C24-172D-4CF2-B46E-2B88D07828BD}" destId="{C080F327-CC05-4A6D-9A2A-D40931B8A2F5}" srcOrd="0" destOrd="0" presId="urn:microsoft.com/office/officeart/2005/8/layout/radial1"/>
    <dgm:cxn modelId="{3C445467-4C41-40CA-88AE-5D5B2E4B67D5}" type="presOf" srcId="{1A37FF30-6F95-45BD-8473-40C29A84DD64}" destId="{2DCAB28C-2AAB-4F6A-8560-9B147D57D7A7}" srcOrd="0" destOrd="0" presId="urn:microsoft.com/office/officeart/2005/8/layout/radial1"/>
    <dgm:cxn modelId="{0CAC8083-CE0F-4421-93EE-D9BDA5A847BC}" type="presOf" srcId="{C4A84C87-2727-4797-A099-4DAEB0BE10D8}" destId="{12AC86AE-27A7-4962-A6C2-3F7C424A6938}" srcOrd="1" destOrd="0" presId="urn:microsoft.com/office/officeart/2005/8/layout/radial1"/>
    <dgm:cxn modelId="{613A3BF0-2166-444E-A026-252C1817A124}" type="presOf" srcId="{37A6A7F1-F46D-44DE-A612-2A8D1A3ACC93}" destId="{213430BE-7769-459A-ACF9-2E148FA1B9B5}" srcOrd="0" destOrd="0" presId="urn:microsoft.com/office/officeart/2005/8/layout/radial1"/>
    <dgm:cxn modelId="{8CB84E38-D332-4210-893E-CB4728D945FF}" type="presOf" srcId="{E4C3D9C1-EE39-4832-9E2A-F210940525E4}" destId="{A77C7397-5CFC-40E3-9BD5-513BA4852927}" srcOrd="0" destOrd="0" presId="urn:microsoft.com/office/officeart/2005/8/layout/radial1"/>
    <dgm:cxn modelId="{48E55ABA-2A1A-4872-9ECB-311410AE87B1}" type="presOf" srcId="{3030BBE7-1632-4A12-B640-202D2D2483D1}" destId="{AAC4D928-CDA6-4AA5-B2D3-4FC9392170A1}" srcOrd="0" destOrd="0" presId="urn:microsoft.com/office/officeart/2005/8/layout/radial1"/>
    <dgm:cxn modelId="{2775932D-A253-43E3-AE87-5B61BD019B2F}" type="presOf" srcId="{865EACB9-2961-4F05-A3C7-C8A2885B3197}" destId="{20435968-5CED-4994-8BD2-11AAB55A8138}" srcOrd="0" destOrd="0" presId="urn:microsoft.com/office/officeart/2005/8/layout/radial1"/>
    <dgm:cxn modelId="{34760AA1-4CF5-467C-B2FB-829E16F02637}" type="presOf" srcId="{D11A0209-06C2-4F40-AFD8-807532726AB5}" destId="{8422219B-919C-4A20-9162-182C521C6466}" srcOrd="0" destOrd="0" presId="urn:microsoft.com/office/officeart/2005/8/layout/radial1"/>
    <dgm:cxn modelId="{AF8CB6BB-A445-4CB7-A93E-4A2DA40D6E82}" type="presParOf" srcId="{DDD76FD1-98CC-4BB0-A09D-F2A6491DF453}" destId="{213430BE-7769-459A-ACF9-2E148FA1B9B5}" srcOrd="0" destOrd="0" presId="urn:microsoft.com/office/officeart/2005/8/layout/radial1"/>
    <dgm:cxn modelId="{BC50711A-DFF7-4F18-869B-A122684D728E}" type="presParOf" srcId="{DDD76FD1-98CC-4BB0-A09D-F2A6491DF453}" destId="{0880D2CB-792C-4008-A731-ADA7CD91E52D}" srcOrd="1" destOrd="0" presId="urn:microsoft.com/office/officeart/2005/8/layout/radial1"/>
    <dgm:cxn modelId="{3B15CD6E-29E3-4E44-8D21-FFDB6E8CFB51}" type="presParOf" srcId="{0880D2CB-792C-4008-A731-ADA7CD91E52D}" destId="{6BEC64F5-0443-46F3-AA3A-73D586B0525A}" srcOrd="0" destOrd="0" presId="urn:microsoft.com/office/officeart/2005/8/layout/radial1"/>
    <dgm:cxn modelId="{8ED209E4-AC11-4359-837B-CFF85D671683}" type="presParOf" srcId="{DDD76FD1-98CC-4BB0-A09D-F2A6491DF453}" destId="{5748E666-32F5-41F8-8B44-799255DA0A1A}" srcOrd="2" destOrd="0" presId="urn:microsoft.com/office/officeart/2005/8/layout/radial1"/>
    <dgm:cxn modelId="{479C431E-133C-47D3-9E2D-B285737F6473}" type="presParOf" srcId="{DDD76FD1-98CC-4BB0-A09D-F2A6491DF453}" destId="{B21A5736-1ED2-4378-ACEB-01069884A812}" srcOrd="3" destOrd="0" presId="urn:microsoft.com/office/officeart/2005/8/layout/radial1"/>
    <dgm:cxn modelId="{A211E5F3-2F55-4A24-AAED-577C69B95419}" type="presParOf" srcId="{B21A5736-1ED2-4378-ACEB-01069884A812}" destId="{98712A92-4EE5-4CB8-A139-F9F3E993F762}" srcOrd="0" destOrd="0" presId="urn:microsoft.com/office/officeart/2005/8/layout/radial1"/>
    <dgm:cxn modelId="{BEC09298-D362-49BA-91E5-8857CC57B916}" type="presParOf" srcId="{DDD76FD1-98CC-4BB0-A09D-F2A6491DF453}" destId="{1D5BBCC9-006D-4C97-AC49-60B8491E3C80}" srcOrd="4" destOrd="0" presId="urn:microsoft.com/office/officeart/2005/8/layout/radial1"/>
    <dgm:cxn modelId="{69A06DED-6A38-4F42-8F5B-B74602EDC207}" type="presParOf" srcId="{DDD76FD1-98CC-4BB0-A09D-F2A6491DF453}" destId="{8C8252C8-E29A-4BA4-A7D2-2874826C53F0}" srcOrd="5" destOrd="0" presId="urn:microsoft.com/office/officeart/2005/8/layout/radial1"/>
    <dgm:cxn modelId="{E58417C6-2821-40F3-AD78-43713AFA88CF}" type="presParOf" srcId="{8C8252C8-E29A-4BA4-A7D2-2874826C53F0}" destId="{12AC86AE-27A7-4962-A6C2-3F7C424A6938}" srcOrd="0" destOrd="0" presId="urn:microsoft.com/office/officeart/2005/8/layout/radial1"/>
    <dgm:cxn modelId="{72DCE57C-61A3-4B2D-8EA6-EA197BDAB5A7}" type="presParOf" srcId="{DDD76FD1-98CC-4BB0-A09D-F2A6491DF453}" destId="{20435968-5CED-4994-8BD2-11AAB55A8138}" srcOrd="6" destOrd="0" presId="urn:microsoft.com/office/officeart/2005/8/layout/radial1"/>
    <dgm:cxn modelId="{0AB86426-F2F0-4B7E-90B2-46D5C40C27E1}" type="presParOf" srcId="{DDD76FD1-98CC-4BB0-A09D-F2A6491DF453}" destId="{8422219B-919C-4A20-9162-182C521C6466}" srcOrd="7" destOrd="0" presId="urn:microsoft.com/office/officeart/2005/8/layout/radial1"/>
    <dgm:cxn modelId="{7ABAB3DA-DACD-4554-9814-CA6640318074}" type="presParOf" srcId="{8422219B-919C-4A20-9162-182C521C6466}" destId="{E0ECE8FB-8C1F-4AF5-838D-4E0B79731D23}" srcOrd="0" destOrd="0" presId="urn:microsoft.com/office/officeart/2005/8/layout/radial1"/>
    <dgm:cxn modelId="{F0223F79-B335-4F29-87E5-3EDAC71CD3ED}" type="presParOf" srcId="{DDD76FD1-98CC-4BB0-A09D-F2A6491DF453}" destId="{30A1C759-B2AE-416F-A7AD-BE574FD13BB6}" srcOrd="8" destOrd="0" presId="urn:microsoft.com/office/officeart/2005/8/layout/radial1"/>
    <dgm:cxn modelId="{8BDB3790-4134-487A-B7CE-62859198D53D}" type="presParOf" srcId="{DDD76FD1-98CC-4BB0-A09D-F2A6491DF453}" destId="{2DCAB28C-2AAB-4F6A-8560-9B147D57D7A7}" srcOrd="9" destOrd="0" presId="urn:microsoft.com/office/officeart/2005/8/layout/radial1"/>
    <dgm:cxn modelId="{531D5D07-2FB7-4459-9B95-5C4046909ADC}" type="presParOf" srcId="{2DCAB28C-2AAB-4F6A-8560-9B147D57D7A7}" destId="{880D3128-CCCD-40F0-BD26-1AC03ECB9953}" srcOrd="0" destOrd="0" presId="urn:microsoft.com/office/officeart/2005/8/layout/radial1"/>
    <dgm:cxn modelId="{157E7EA9-CE6B-4E53-8BE5-B3EF72C30EA0}" type="presParOf" srcId="{DDD76FD1-98CC-4BB0-A09D-F2A6491DF453}" destId="{737087CE-A234-4586-907E-BF1B4BE72ACB}" srcOrd="10" destOrd="0" presId="urn:microsoft.com/office/officeart/2005/8/layout/radial1"/>
    <dgm:cxn modelId="{843DFB40-769A-4CD8-BCFA-BF03F50DB7B5}" type="presParOf" srcId="{DDD76FD1-98CC-4BB0-A09D-F2A6491DF453}" destId="{AAC4D928-CDA6-4AA5-B2D3-4FC9392170A1}" srcOrd="11" destOrd="0" presId="urn:microsoft.com/office/officeart/2005/8/layout/radial1"/>
    <dgm:cxn modelId="{19D6D860-4EF3-4CB2-9B19-0171FBCF02DA}" type="presParOf" srcId="{AAC4D928-CDA6-4AA5-B2D3-4FC9392170A1}" destId="{7991DF90-6119-40C6-87E3-DEB5248F993B}" srcOrd="0" destOrd="0" presId="urn:microsoft.com/office/officeart/2005/8/layout/radial1"/>
    <dgm:cxn modelId="{C0B29B30-0F19-458D-9A7E-1AE6494B4E37}" type="presParOf" srcId="{DDD76FD1-98CC-4BB0-A09D-F2A6491DF453}" destId="{794E9504-AE18-4441-9E5C-381D704AD692}" srcOrd="12" destOrd="0" presId="urn:microsoft.com/office/officeart/2005/8/layout/radial1"/>
    <dgm:cxn modelId="{9F5702B9-3B14-48A2-968A-AE548CF04E51}" type="presParOf" srcId="{DDD76FD1-98CC-4BB0-A09D-F2A6491DF453}" destId="{F54C0F78-FD48-4967-B192-C5E75183DC46}" srcOrd="13" destOrd="0" presId="urn:microsoft.com/office/officeart/2005/8/layout/radial1"/>
    <dgm:cxn modelId="{1A4CC51D-3ED6-4688-96D3-3E1DB90AF409}" type="presParOf" srcId="{F54C0F78-FD48-4967-B192-C5E75183DC46}" destId="{CF8A5B01-A200-4DFC-8253-6C2C7169496C}" srcOrd="0" destOrd="0" presId="urn:microsoft.com/office/officeart/2005/8/layout/radial1"/>
    <dgm:cxn modelId="{35CE7749-47FD-40CF-9535-2263F2072C4B}" type="presParOf" srcId="{DDD76FD1-98CC-4BB0-A09D-F2A6491DF453}" destId="{A77C7397-5CFC-40E3-9BD5-513BA4852927}" srcOrd="14" destOrd="0" presId="urn:microsoft.com/office/officeart/2005/8/layout/radial1"/>
    <dgm:cxn modelId="{B8AA43ED-D21D-4489-A843-FEF26EE7887B}" type="presParOf" srcId="{DDD76FD1-98CC-4BB0-A09D-F2A6491DF453}" destId="{C080F327-CC05-4A6D-9A2A-D40931B8A2F5}" srcOrd="15" destOrd="0" presId="urn:microsoft.com/office/officeart/2005/8/layout/radial1"/>
    <dgm:cxn modelId="{1CE98325-EC3B-4D6F-87FB-DE34A905D845}" type="presParOf" srcId="{C080F327-CC05-4A6D-9A2A-D40931B8A2F5}" destId="{14602609-4D1E-4BDA-9DDD-A8084F50A945}" srcOrd="0" destOrd="0" presId="urn:microsoft.com/office/officeart/2005/8/layout/radial1"/>
    <dgm:cxn modelId="{F50C01F5-5DBE-45F8-A5F7-16D8DB09209B}" type="presParOf" srcId="{DDD76FD1-98CC-4BB0-A09D-F2A6491DF453}" destId="{805B4988-FF4D-4FA2-8144-0858A46276E6}" srcOrd="1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DD97BD-A984-44C9-ABB1-B83B22C824B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2E4568F-7A34-43B7-95D7-6B524E249AF7}">
      <dgm:prSet phldrT="[Text]"/>
      <dgm:spPr>
        <a:solidFill>
          <a:schemeClr val="tx2"/>
        </a:solidFill>
      </dgm:spPr>
      <dgm:t>
        <a:bodyPr/>
        <a:lstStyle/>
        <a:p>
          <a:r>
            <a:rPr lang="fa-IR" dirty="0"/>
            <a:t>1</a:t>
          </a:r>
          <a:endParaRPr lang="en-US" dirty="0"/>
        </a:p>
      </dgm:t>
    </dgm:pt>
    <dgm:pt modelId="{9B42612B-107E-49BF-B24E-348B10DF6446}" type="parTrans" cxnId="{C05F5AFE-9310-4EC1-AA4F-8C6359EA3BDA}">
      <dgm:prSet/>
      <dgm:spPr/>
      <dgm:t>
        <a:bodyPr/>
        <a:lstStyle/>
        <a:p>
          <a:endParaRPr lang="en-US"/>
        </a:p>
      </dgm:t>
    </dgm:pt>
    <dgm:pt modelId="{FFEB1D9E-385F-42C1-903E-A58071C5FE86}" type="sibTrans" cxnId="{C05F5AFE-9310-4EC1-AA4F-8C6359EA3BDA}">
      <dgm:prSet/>
      <dgm:spPr/>
      <dgm:t>
        <a:bodyPr/>
        <a:lstStyle/>
        <a:p>
          <a:endParaRPr lang="en-US"/>
        </a:p>
      </dgm:t>
    </dgm:pt>
    <dgm:pt modelId="{9FF69CD8-E254-43A3-85AC-77AA38AC399D}">
      <dgm:prSet phldrT="[Text]" custT="1"/>
      <dgm:spPr>
        <a:solidFill>
          <a:schemeClr val="bg1">
            <a:alpha val="89804"/>
          </a:schemeClr>
        </a:solidFill>
      </dgm:spPr>
      <dgm:t>
        <a:bodyPr/>
        <a:lstStyle/>
        <a:p>
          <a:pPr algn="r" rtl="1">
            <a:buNone/>
          </a:pPr>
          <a:r>
            <a:rPr lang="fa-IR" sz="2400" b="0" dirty="0">
              <a:cs typeface="B Nazanin" panose="00000400000000000000" pitchFamily="2" charset="-78"/>
            </a:rPr>
            <a:t> شناسایی شهروندان در مرکز سامانه (مخاطب سنجی)</a:t>
          </a:r>
          <a:endParaRPr lang="en-US" sz="2400" b="0" dirty="0">
            <a:cs typeface="B Nazanin" panose="00000400000000000000" pitchFamily="2" charset="-78"/>
          </a:endParaRPr>
        </a:p>
      </dgm:t>
    </dgm:pt>
    <dgm:pt modelId="{3CD71A1C-68B6-4707-89C2-9431075BF92E}" type="parTrans" cxnId="{A3D63126-192B-4B46-B3E0-1C1C0A105E92}">
      <dgm:prSet/>
      <dgm:spPr/>
      <dgm:t>
        <a:bodyPr/>
        <a:lstStyle/>
        <a:p>
          <a:endParaRPr lang="en-US"/>
        </a:p>
      </dgm:t>
    </dgm:pt>
    <dgm:pt modelId="{54C7B249-3B29-4216-8A7D-22A9803CB7CF}" type="sibTrans" cxnId="{A3D63126-192B-4B46-B3E0-1C1C0A105E92}">
      <dgm:prSet/>
      <dgm:spPr/>
      <dgm:t>
        <a:bodyPr/>
        <a:lstStyle/>
        <a:p>
          <a:endParaRPr lang="en-US"/>
        </a:p>
      </dgm:t>
    </dgm:pt>
    <dgm:pt modelId="{B64249B3-BDB2-4D13-96BE-5FD36078874D}">
      <dgm:prSet phldrT="[Text]" custT="1"/>
      <dgm:spPr>
        <a:solidFill>
          <a:schemeClr val="bg1">
            <a:alpha val="90000"/>
          </a:schemeClr>
        </a:solidFill>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fa-IR" sz="2400" b="0" dirty="0">
              <a:cs typeface="B Nazanin" panose="00000400000000000000" pitchFamily="2" charset="-78"/>
            </a:rPr>
            <a:t> ایجاد سیستم اطلاعات</a:t>
          </a:r>
          <a:endParaRPr lang="en-US" sz="2400" b="0" dirty="0">
            <a:cs typeface="B Nazanin" panose="00000400000000000000" pitchFamily="2" charset="-78"/>
          </a:endParaRPr>
        </a:p>
        <a:p>
          <a:pPr marL="114300" indent="0" defTabSz="577850" rtl="1">
            <a:lnSpc>
              <a:spcPct val="90000"/>
            </a:lnSpc>
            <a:spcBef>
              <a:spcPct val="0"/>
            </a:spcBef>
            <a:spcAft>
              <a:spcPct val="15000"/>
            </a:spcAft>
            <a:buNone/>
          </a:pPr>
          <a:endParaRPr lang="en-US" sz="2400" dirty="0"/>
        </a:p>
      </dgm:t>
    </dgm:pt>
    <dgm:pt modelId="{7812AB4E-7FAD-4F44-B4B5-0079A5AF3465}" type="parTrans" cxnId="{9CCB675F-645C-472E-8A04-5CCCE0141AC8}">
      <dgm:prSet/>
      <dgm:spPr/>
      <dgm:t>
        <a:bodyPr/>
        <a:lstStyle/>
        <a:p>
          <a:endParaRPr lang="en-US"/>
        </a:p>
      </dgm:t>
    </dgm:pt>
    <dgm:pt modelId="{33045B08-70CD-4050-9B6F-92E4BB019E32}" type="sibTrans" cxnId="{9CCB675F-645C-472E-8A04-5CCCE0141AC8}">
      <dgm:prSet/>
      <dgm:spPr/>
      <dgm:t>
        <a:bodyPr/>
        <a:lstStyle/>
        <a:p>
          <a:endParaRPr lang="en-US"/>
        </a:p>
      </dgm:t>
    </dgm:pt>
    <dgm:pt modelId="{AA19978C-1F4E-404C-BDC3-980D6B26D00C}">
      <dgm:prSet phldrT="[Text]"/>
      <dgm:spPr>
        <a:solidFill>
          <a:schemeClr val="tx2"/>
        </a:solidFill>
      </dgm:spPr>
      <dgm:t>
        <a:bodyPr/>
        <a:lstStyle/>
        <a:p>
          <a:r>
            <a:rPr lang="fa-IR" dirty="0"/>
            <a:t>5</a:t>
          </a:r>
          <a:endParaRPr lang="en-US" dirty="0"/>
        </a:p>
      </dgm:t>
    </dgm:pt>
    <dgm:pt modelId="{49953E39-629B-4F44-8CE6-EE59D5832CF6}" type="parTrans" cxnId="{A7C217A6-4D1B-4632-99B4-FB3471133E20}">
      <dgm:prSet/>
      <dgm:spPr/>
      <dgm:t>
        <a:bodyPr/>
        <a:lstStyle/>
        <a:p>
          <a:endParaRPr lang="en-US"/>
        </a:p>
      </dgm:t>
    </dgm:pt>
    <dgm:pt modelId="{D82EBEB0-16C9-48F5-82F2-72A9E41DA17A}" type="sibTrans" cxnId="{A7C217A6-4D1B-4632-99B4-FB3471133E20}">
      <dgm:prSet/>
      <dgm:spPr/>
      <dgm:t>
        <a:bodyPr/>
        <a:lstStyle/>
        <a:p>
          <a:endParaRPr lang="en-US"/>
        </a:p>
      </dgm:t>
    </dgm:pt>
    <dgm:pt modelId="{3988E7FB-51D4-4DAB-B608-7FC75E6F59BC}">
      <dgm:prSet phldrT="[Text]" custT="1"/>
      <dgm:spPr>
        <a:solidFill>
          <a:schemeClr val="bg1">
            <a:alpha val="90000"/>
          </a:schemeClr>
        </a:solidFill>
      </dgm:spPr>
      <dgm:t>
        <a:bodyPr/>
        <a:lstStyle/>
        <a:p>
          <a:pPr algn="r" rtl="1">
            <a:buNone/>
          </a:pPr>
          <a:r>
            <a:rPr lang="fa-IR" sz="2400" b="0" dirty="0">
              <a:cs typeface="B Nazanin" panose="00000400000000000000" pitchFamily="2" charset="-78"/>
            </a:rPr>
            <a:t> ارزیابی بازخوردها</a:t>
          </a:r>
          <a:endParaRPr lang="en-US" sz="2400" b="0" dirty="0">
            <a:cs typeface="B Nazanin" panose="00000400000000000000" pitchFamily="2" charset="-78"/>
          </a:endParaRPr>
        </a:p>
      </dgm:t>
    </dgm:pt>
    <dgm:pt modelId="{07C1FC62-2D56-478D-830B-54B8F82B3151}" type="parTrans" cxnId="{21A52F26-EFF7-49DD-8449-C73DD5F9B929}">
      <dgm:prSet/>
      <dgm:spPr/>
      <dgm:t>
        <a:bodyPr/>
        <a:lstStyle/>
        <a:p>
          <a:endParaRPr lang="en-US"/>
        </a:p>
      </dgm:t>
    </dgm:pt>
    <dgm:pt modelId="{9B53CDC1-AAD3-48A1-8569-A8148E285406}" type="sibTrans" cxnId="{21A52F26-EFF7-49DD-8449-C73DD5F9B929}">
      <dgm:prSet/>
      <dgm:spPr/>
      <dgm:t>
        <a:bodyPr/>
        <a:lstStyle/>
        <a:p>
          <a:endParaRPr lang="en-US"/>
        </a:p>
      </dgm:t>
    </dgm:pt>
    <dgm:pt modelId="{00778FDC-CDE2-45D1-A86C-88560F929E85}">
      <dgm:prSet/>
      <dgm:spPr>
        <a:solidFill>
          <a:srgbClr val="FFFF00"/>
        </a:solidFill>
      </dgm:spPr>
      <dgm:t>
        <a:bodyPr/>
        <a:lstStyle/>
        <a:p>
          <a:r>
            <a:rPr lang="fa-IR" dirty="0"/>
            <a:t>6</a:t>
          </a:r>
          <a:endParaRPr lang="en-US" dirty="0"/>
        </a:p>
      </dgm:t>
    </dgm:pt>
    <dgm:pt modelId="{E81C6611-A9AB-47AD-AD47-A1CF1C06DB02}" type="parTrans" cxnId="{399BDE98-1408-4148-83C8-31B3C4AF7100}">
      <dgm:prSet/>
      <dgm:spPr/>
      <dgm:t>
        <a:bodyPr/>
        <a:lstStyle/>
        <a:p>
          <a:endParaRPr lang="en-US"/>
        </a:p>
      </dgm:t>
    </dgm:pt>
    <dgm:pt modelId="{914E7328-72C8-4382-BC53-AAF5C237B31A}" type="sibTrans" cxnId="{399BDE98-1408-4148-83C8-31B3C4AF7100}">
      <dgm:prSet/>
      <dgm:spPr/>
      <dgm:t>
        <a:bodyPr/>
        <a:lstStyle/>
        <a:p>
          <a:endParaRPr lang="en-US"/>
        </a:p>
      </dgm:t>
    </dgm:pt>
    <dgm:pt modelId="{59839746-B838-4E6D-9293-EB77B0882031}">
      <dgm:prSet/>
      <dgm:spPr>
        <a:solidFill>
          <a:schemeClr val="tx2"/>
        </a:solidFill>
      </dgm:spPr>
      <dgm:t>
        <a:bodyPr/>
        <a:lstStyle/>
        <a:p>
          <a:r>
            <a:rPr lang="fa-IR" dirty="0"/>
            <a:t>3</a:t>
          </a:r>
          <a:endParaRPr lang="en-US" dirty="0"/>
        </a:p>
      </dgm:t>
    </dgm:pt>
    <dgm:pt modelId="{7BE6063E-607C-4918-A228-523CD22ADFFA}" type="parTrans" cxnId="{94462F55-2F46-418A-B420-B1294347C6A9}">
      <dgm:prSet/>
      <dgm:spPr/>
      <dgm:t>
        <a:bodyPr/>
        <a:lstStyle/>
        <a:p>
          <a:endParaRPr lang="en-US"/>
        </a:p>
      </dgm:t>
    </dgm:pt>
    <dgm:pt modelId="{24C060AA-8085-4BF9-968B-1A77C467D12E}" type="sibTrans" cxnId="{94462F55-2F46-418A-B420-B1294347C6A9}">
      <dgm:prSet/>
      <dgm:spPr/>
      <dgm:t>
        <a:bodyPr/>
        <a:lstStyle/>
        <a:p>
          <a:endParaRPr lang="en-US"/>
        </a:p>
      </dgm:t>
    </dgm:pt>
    <dgm:pt modelId="{ECD1A238-9791-4432-9003-56B32BE11936}">
      <dgm:prSet/>
      <dgm:spPr>
        <a:solidFill>
          <a:srgbClr val="FFFF00"/>
        </a:solidFill>
      </dgm:spPr>
      <dgm:t>
        <a:bodyPr/>
        <a:lstStyle/>
        <a:p>
          <a:r>
            <a:rPr lang="fa-IR" dirty="0"/>
            <a:t>2</a:t>
          </a:r>
          <a:endParaRPr lang="en-US" dirty="0"/>
        </a:p>
      </dgm:t>
    </dgm:pt>
    <dgm:pt modelId="{2E0316F8-8B88-49FC-A47B-50475C41BDCD}" type="parTrans" cxnId="{8B5230A1-BE1E-4578-8CCB-1E43130CD372}">
      <dgm:prSet/>
      <dgm:spPr/>
      <dgm:t>
        <a:bodyPr/>
        <a:lstStyle/>
        <a:p>
          <a:endParaRPr lang="en-US"/>
        </a:p>
      </dgm:t>
    </dgm:pt>
    <dgm:pt modelId="{BCC8135C-4E91-494F-BC06-9F6812703FB4}" type="sibTrans" cxnId="{8B5230A1-BE1E-4578-8CCB-1E43130CD372}">
      <dgm:prSet/>
      <dgm:spPr/>
      <dgm:t>
        <a:bodyPr/>
        <a:lstStyle/>
        <a:p>
          <a:endParaRPr lang="en-US"/>
        </a:p>
      </dgm:t>
    </dgm:pt>
    <dgm:pt modelId="{24F7719E-8650-47BF-908D-A5774F6E2F56}">
      <dgm:prSet phldrT="[Text]"/>
      <dgm:spPr>
        <a:solidFill>
          <a:srgbClr val="FFFF00"/>
        </a:solidFill>
      </dgm:spPr>
      <dgm:t>
        <a:bodyPr/>
        <a:lstStyle/>
        <a:p>
          <a:r>
            <a:rPr lang="fa-IR" dirty="0"/>
            <a:t>4</a:t>
          </a:r>
          <a:endParaRPr lang="en-US" dirty="0"/>
        </a:p>
      </dgm:t>
    </dgm:pt>
    <dgm:pt modelId="{94B80278-E61B-4DDE-894B-BD9F425C982A}" type="sibTrans" cxnId="{70D955BD-A7E7-4948-96E7-75A720990973}">
      <dgm:prSet/>
      <dgm:spPr/>
      <dgm:t>
        <a:bodyPr/>
        <a:lstStyle/>
        <a:p>
          <a:endParaRPr lang="en-US"/>
        </a:p>
      </dgm:t>
    </dgm:pt>
    <dgm:pt modelId="{C82E3B9F-3D77-481B-B959-2F83EA0CB8A5}" type="parTrans" cxnId="{70D955BD-A7E7-4948-96E7-75A720990973}">
      <dgm:prSet/>
      <dgm:spPr/>
      <dgm:t>
        <a:bodyPr/>
        <a:lstStyle/>
        <a:p>
          <a:endParaRPr lang="en-US"/>
        </a:p>
      </dgm:t>
    </dgm:pt>
    <dgm:pt modelId="{2FFAD2C9-1BFA-4E40-B846-0A805C60226D}">
      <dgm:prSet custT="1"/>
      <dgm:spPr>
        <a:solidFill>
          <a:schemeClr val="bg1">
            <a:alpha val="90000"/>
          </a:schemeClr>
        </a:solidFill>
      </dgm:spPr>
      <dgm:t>
        <a:bodyPr/>
        <a:lstStyle/>
        <a:p>
          <a:pPr algn="r" rtl="1">
            <a:buNone/>
          </a:pPr>
          <a:r>
            <a:rPr lang="fa-IR" sz="2400" b="0" dirty="0">
              <a:cs typeface="B Nazanin" panose="00000400000000000000" pitchFamily="2" charset="-78"/>
            </a:rPr>
            <a:t> شناسایی فرآیندهای مرتبط با مشتری (شهروند)</a:t>
          </a:r>
          <a:endParaRPr lang="en-US" sz="2400" b="0" dirty="0">
            <a:cs typeface="B Nazanin" panose="00000400000000000000" pitchFamily="2" charset="-78"/>
          </a:endParaRPr>
        </a:p>
      </dgm:t>
    </dgm:pt>
    <dgm:pt modelId="{4F400162-9762-4A96-983B-ECD7B5B0A10A}" type="parTrans" cxnId="{64DD7F19-8158-46BE-B79E-0FE7D2F730E7}">
      <dgm:prSet/>
      <dgm:spPr/>
      <dgm:t>
        <a:bodyPr/>
        <a:lstStyle/>
        <a:p>
          <a:endParaRPr lang="en-US"/>
        </a:p>
      </dgm:t>
    </dgm:pt>
    <dgm:pt modelId="{38676181-1EB2-4F75-B417-796BA3136B60}" type="sibTrans" cxnId="{64DD7F19-8158-46BE-B79E-0FE7D2F730E7}">
      <dgm:prSet/>
      <dgm:spPr/>
      <dgm:t>
        <a:bodyPr/>
        <a:lstStyle/>
        <a:p>
          <a:endParaRPr lang="en-US"/>
        </a:p>
      </dgm:t>
    </dgm:pt>
    <dgm:pt modelId="{71AE2A62-BFFC-4AFD-903E-C86F3176D1A8}">
      <dgm:prSet custT="1"/>
      <dgm:spPr>
        <a:solidFill>
          <a:schemeClr val="bg1">
            <a:alpha val="90000"/>
          </a:schemeClr>
        </a:solidFill>
      </dgm:spPr>
      <dgm:t>
        <a:bodyPr/>
        <a:lstStyle/>
        <a:p>
          <a:pPr rtl="1">
            <a:buNone/>
          </a:pPr>
          <a:r>
            <a:rPr lang="fa-IR" sz="2400" b="0" dirty="0">
              <a:cs typeface="B Nazanin" panose="00000400000000000000" pitchFamily="2" charset="-78"/>
            </a:rPr>
            <a:t> تدوین استراتژی مرکز سامانه (تعیین روش‏های ارتباطی سازمان و مشتری)</a:t>
          </a:r>
          <a:endParaRPr lang="en-US" sz="2400" b="0" dirty="0">
            <a:cs typeface="B Nazanin" panose="00000400000000000000" pitchFamily="2" charset="-78"/>
          </a:endParaRPr>
        </a:p>
      </dgm:t>
    </dgm:pt>
    <dgm:pt modelId="{25ADA2E2-9FEB-4D33-9976-1AFB62FD488C}" type="parTrans" cxnId="{95DD9004-0A46-49B3-9D82-3A58D46C9829}">
      <dgm:prSet/>
      <dgm:spPr/>
      <dgm:t>
        <a:bodyPr/>
        <a:lstStyle/>
        <a:p>
          <a:endParaRPr lang="en-US"/>
        </a:p>
      </dgm:t>
    </dgm:pt>
    <dgm:pt modelId="{60563156-C8B3-49EB-9A59-59433692E9A5}" type="sibTrans" cxnId="{95DD9004-0A46-49B3-9D82-3A58D46C9829}">
      <dgm:prSet/>
      <dgm:spPr/>
      <dgm:t>
        <a:bodyPr/>
        <a:lstStyle/>
        <a:p>
          <a:endParaRPr lang="en-US"/>
        </a:p>
      </dgm:t>
    </dgm:pt>
    <dgm:pt modelId="{93C46AA7-81E2-45D0-8443-B1BB0AD90C08}">
      <dgm:prSet custT="1"/>
      <dgm:spPr>
        <a:solidFill>
          <a:schemeClr val="bg1">
            <a:alpha val="90000"/>
          </a:schemeClr>
        </a:solidFill>
      </dgm:spPr>
      <dgm:t>
        <a:bodyPr/>
        <a:lstStyle/>
        <a:p>
          <a:pPr algn="r" rtl="1">
            <a:buNone/>
          </a:pPr>
          <a:r>
            <a:rPr lang="fa-IR" sz="2400" b="0" dirty="0">
              <a:cs typeface="B Nazanin" panose="00000400000000000000" pitchFamily="2" charset="-78"/>
            </a:rPr>
            <a:t> بهبود فرآیند</a:t>
          </a:r>
          <a:endParaRPr lang="en-US" sz="2400" b="0" dirty="0">
            <a:cs typeface="B Nazanin" panose="00000400000000000000" pitchFamily="2" charset="-78"/>
          </a:endParaRPr>
        </a:p>
      </dgm:t>
    </dgm:pt>
    <dgm:pt modelId="{566F9378-852F-44FD-A9AC-BE15851A05F4}" type="parTrans" cxnId="{EEBDE787-8E9C-4D24-9C7C-CE0B25ADF4BB}">
      <dgm:prSet/>
      <dgm:spPr/>
      <dgm:t>
        <a:bodyPr/>
        <a:lstStyle/>
        <a:p>
          <a:endParaRPr lang="en-US"/>
        </a:p>
      </dgm:t>
    </dgm:pt>
    <dgm:pt modelId="{E032B52F-CD8A-4D17-95E9-4A89AA21CAB4}" type="sibTrans" cxnId="{EEBDE787-8E9C-4D24-9C7C-CE0B25ADF4BB}">
      <dgm:prSet/>
      <dgm:spPr/>
      <dgm:t>
        <a:bodyPr/>
        <a:lstStyle/>
        <a:p>
          <a:endParaRPr lang="en-US"/>
        </a:p>
      </dgm:t>
    </dgm:pt>
    <dgm:pt modelId="{46EC0959-9524-408C-AAA5-32F4822B609A}">
      <dgm:prSet phldrT="[Text]" custT="1"/>
      <dgm:spPr>
        <a:solidFill>
          <a:schemeClr val="bg1">
            <a:alpha val="90000"/>
          </a:schemeClr>
        </a:solidFill>
      </dgm:spPr>
      <dgm:t>
        <a:bodyPr/>
        <a:lstStyle/>
        <a:p>
          <a:pPr marL="114300" indent="0" defTabSz="577850" rtl="1">
            <a:lnSpc>
              <a:spcPct val="90000"/>
            </a:lnSpc>
            <a:spcBef>
              <a:spcPct val="0"/>
            </a:spcBef>
            <a:spcAft>
              <a:spcPct val="15000"/>
            </a:spcAft>
            <a:buNone/>
          </a:pPr>
          <a:endParaRPr lang="en-US" sz="2400" dirty="0"/>
        </a:p>
      </dgm:t>
    </dgm:pt>
    <dgm:pt modelId="{3289AB54-158B-462B-BDCA-3006052A863D}" type="parTrans" cxnId="{0778A64B-6E21-48E6-873C-1B8369571762}">
      <dgm:prSet/>
      <dgm:spPr/>
      <dgm:t>
        <a:bodyPr/>
        <a:lstStyle/>
        <a:p>
          <a:endParaRPr lang="en-US"/>
        </a:p>
      </dgm:t>
    </dgm:pt>
    <dgm:pt modelId="{EEB36A4A-2236-42E2-A2E6-91ECB9DF9C75}" type="sibTrans" cxnId="{0778A64B-6E21-48E6-873C-1B8369571762}">
      <dgm:prSet/>
      <dgm:spPr/>
      <dgm:t>
        <a:bodyPr/>
        <a:lstStyle/>
        <a:p>
          <a:endParaRPr lang="en-US"/>
        </a:p>
      </dgm:t>
    </dgm:pt>
    <dgm:pt modelId="{19F3716F-BA4B-45E8-855C-1FB5FBD051E5}" type="pres">
      <dgm:prSet presAssocID="{DDDD97BD-A984-44C9-ABB1-B83B22C824B6}" presName="linearFlow" presStyleCnt="0">
        <dgm:presLayoutVars>
          <dgm:dir/>
          <dgm:animLvl val="lvl"/>
          <dgm:resizeHandles val="exact"/>
        </dgm:presLayoutVars>
      </dgm:prSet>
      <dgm:spPr/>
      <dgm:t>
        <a:bodyPr/>
        <a:lstStyle/>
        <a:p>
          <a:endParaRPr lang="en-US"/>
        </a:p>
      </dgm:t>
    </dgm:pt>
    <dgm:pt modelId="{BDD3B37C-14E7-4D08-B62D-8F40F2BBB2EA}" type="pres">
      <dgm:prSet presAssocID="{12E4568F-7A34-43B7-95D7-6B524E249AF7}" presName="composite" presStyleCnt="0"/>
      <dgm:spPr/>
    </dgm:pt>
    <dgm:pt modelId="{88A8AF88-CC78-4196-9BC8-15FB95C014A5}" type="pres">
      <dgm:prSet presAssocID="{12E4568F-7A34-43B7-95D7-6B524E249AF7}" presName="parentText" presStyleLbl="alignNode1" presStyleIdx="0" presStyleCnt="6">
        <dgm:presLayoutVars>
          <dgm:chMax val="1"/>
          <dgm:bulletEnabled val="1"/>
        </dgm:presLayoutVars>
      </dgm:prSet>
      <dgm:spPr/>
      <dgm:t>
        <a:bodyPr/>
        <a:lstStyle/>
        <a:p>
          <a:endParaRPr lang="en-US"/>
        </a:p>
      </dgm:t>
    </dgm:pt>
    <dgm:pt modelId="{31E724CB-B0CB-4B6F-987A-41369898B6F4}" type="pres">
      <dgm:prSet presAssocID="{12E4568F-7A34-43B7-95D7-6B524E249AF7}" presName="descendantText" presStyleLbl="alignAcc1" presStyleIdx="0" presStyleCnt="6" custAng="0" custScaleY="148139" custLinFactNeighborX="-153" custLinFactNeighborY="27779">
        <dgm:presLayoutVars>
          <dgm:bulletEnabled val="1"/>
        </dgm:presLayoutVars>
      </dgm:prSet>
      <dgm:spPr/>
      <dgm:t>
        <a:bodyPr/>
        <a:lstStyle/>
        <a:p>
          <a:endParaRPr lang="en-US"/>
        </a:p>
      </dgm:t>
    </dgm:pt>
    <dgm:pt modelId="{1DAA09EB-13D4-4019-9F26-54C50C6D55CC}" type="pres">
      <dgm:prSet presAssocID="{FFEB1D9E-385F-42C1-903E-A58071C5FE86}" presName="sp" presStyleCnt="0"/>
      <dgm:spPr/>
    </dgm:pt>
    <dgm:pt modelId="{3F3B58D6-B810-4B78-B809-0DF3D95AEA66}" type="pres">
      <dgm:prSet presAssocID="{ECD1A238-9791-4432-9003-56B32BE11936}" presName="composite" presStyleCnt="0"/>
      <dgm:spPr/>
    </dgm:pt>
    <dgm:pt modelId="{B962B0AF-7C8F-45E4-B41E-9B081AFEA4D8}" type="pres">
      <dgm:prSet presAssocID="{ECD1A238-9791-4432-9003-56B32BE11936}" presName="parentText" presStyleLbl="alignNode1" presStyleIdx="1" presStyleCnt="6">
        <dgm:presLayoutVars>
          <dgm:chMax val="1"/>
          <dgm:bulletEnabled val="1"/>
        </dgm:presLayoutVars>
      </dgm:prSet>
      <dgm:spPr/>
      <dgm:t>
        <a:bodyPr/>
        <a:lstStyle/>
        <a:p>
          <a:endParaRPr lang="en-US"/>
        </a:p>
      </dgm:t>
    </dgm:pt>
    <dgm:pt modelId="{E75F6167-794B-4B98-91D7-B774A40AA302}" type="pres">
      <dgm:prSet presAssocID="{ECD1A238-9791-4432-9003-56B32BE11936}" presName="descendantText" presStyleLbl="alignAcc1" presStyleIdx="1" presStyleCnt="6" custLinFactNeighborX="0">
        <dgm:presLayoutVars>
          <dgm:bulletEnabled val="1"/>
        </dgm:presLayoutVars>
      </dgm:prSet>
      <dgm:spPr/>
      <dgm:t>
        <a:bodyPr/>
        <a:lstStyle/>
        <a:p>
          <a:endParaRPr lang="en-US"/>
        </a:p>
      </dgm:t>
    </dgm:pt>
    <dgm:pt modelId="{96B25B8F-813B-463A-82A7-AE59ACB3FCA4}" type="pres">
      <dgm:prSet presAssocID="{BCC8135C-4E91-494F-BC06-9F6812703FB4}" presName="sp" presStyleCnt="0"/>
      <dgm:spPr/>
    </dgm:pt>
    <dgm:pt modelId="{5A74A849-6F4A-4FA5-91AB-FE294645A958}" type="pres">
      <dgm:prSet presAssocID="{59839746-B838-4E6D-9293-EB77B0882031}" presName="composite" presStyleCnt="0"/>
      <dgm:spPr/>
    </dgm:pt>
    <dgm:pt modelId="{ABC3B34E-C736-4559-B0FD-75D8C6BD6773}" type="pres">
      <dgm:prSet presAssocID="{59839746-B838-4E6D-9293-EB77B0882031}" presName="parentText" presStyleLbl="alignNode1" presStyleIdx="2" presStyleCnt="6">
        <dgm:presLayoutVars>
          <dgm:chMax val="1"/>
          <dgm:bulletEnabled val="1"/>
        </dgm:presLayoutVars>
      </dgm:prSet>
      <dgm:spPr/>
      <dgm:t>
        <a:bodyPr/>
        <a:lstStyle/>
        <a:p>
          <a:endParaRPr lang="en-US"/>
        </a:p>
      </dgm:t>
    </dgm:pt>
    <dgm:pt modelId="{746CE19B-F89B-4405-9358-78BCAAF43086}" type="pres">
      <dgm:prSet presAssocID="{59839746-B838-4E6D-9293-EB77B0882031}" presName="descendantText" presStyleLbl="alignAcc1" presStyleIdx="2" presStyleCnt="6">
        <dgm:presLayoutVars>
          <dgm:bulletEnabled val="1"/>
        </dgm:presLayoutVars>
      </dgm:prSet>
      <dgm:spPr/>
      <dgm:t>
        <a:bodyPr/>
        <a:lstStyle/>
        <a:p>
          <a:endParaRPr lang="en-US"/>
        </a:p>
      </dgm:t>
    </dgm:pt>
    <dgm:pt modelId="{EFDCEB3E-637D-47A1-B8A2-1D401E7149B8}" type="pres">
      <dgm:prSet presAssocID="{24C060AA-8085-4BF9-968B-1A77C467D12E}" presName="sp" presStyleCnt="0"/>
      <dgm:spPr/>
    </dgm:pt>
    <dgm:pt modelId="{4150363D-F81B-4510-9121-76D1399A068D}" type="pres">
      <dgm:prSet presAssocID="{24F7719E-8650-47BF-908D-A5774F6E2F56}" presName="composite" presStyleCnt="0"/>
      <dgm:spPr/>
    </dgm:pt>
    <dgm:pt modelId="{03A169E1-01EF-4902-B426-4745323691AC}" type="pres">
      <dgm:prSet presAssocID="{24F7719E-8650-47BF-908D-A5774F6E2F56}" presName="parentText" presStyleLbl="alignNode1" presStyleIdx="3" presStyleCnt="6">
        <dgm:presLayoutVars>
          <dgm:chMax val="1"/>
          <dgm:bulletEnabled val="1"/>
        </dgm:presLayoutVars>
      </dgm:prSet>
      <dgm:spPr/>
      <dgm:t>
        <a:bodyPr/>
        <a:lstStyle/>
        <a:p>
          <a:endParaRPr lang="en-US"/>
        </a:p>
      </dgm:t>
    </dgm:pt>
    <dgm:pt modelId="{2F036BBF-CEC6-4A1D-90CE-74D23AD36A53}" type="pres">
      <dgm:prSet presAssocID="{24F7719E-8650-47BF-908D-A5774F6E2F56}" presName="descendantText" presStyleLbl="alignAcc1" presStyleIdx="3" presStyleCnt="6" custLinFactNeighborX="0">
        <dgm:presLayoutVars>
          <dgm:bulletEnabled val="1"/>
        </dgm:presLayoutVars>
      </dgm:prSet>
      <dgm:spPr/>
      <dgm:t>
        <a:bodyPr/>
        <a:lstStyle/>
        <a:p>
          <a:endParaRPr lang="en-US"/>
        </a:p>
      </dgm:t>
    </dgm:pt>
    <dgm:pt modelId="{55407D36-6F8E-418C-9134-F3F8169C0DDC}" type="pres">
      <dgm:prSet presAssocID="{94B80278-E61B-4DDE-894B-BD9F425C982A}" presName="sp" presStyleCnt="0"/>
      <dgm:spPr/>
    </dgm:pt>
    <dgm:pt modelId="{69C6905D-9286-4E90-A9F5-1100CB1FBD14}" type="pres">
      <dgm:prSet presAssocID="{AA19978C-1F4E-404C-BDC3-980D6B26D00C}" presName="composite" presStyleCnt="0"/>
      <dgm:spPr/>
    </dgm:pt>
    <dgm:pt modelId="{114CE133-8B8D-4DA5-87F8-8B1095559373}" type="pres">
      <dgm:prSet presAssocID="{AA19978C-1F4E-404C-BDC3-980D6B26D00C}" presName="parentText" presStyleLbl="alignNode1" presStyleIdx="4" presStyleCnt="6">
        <dgm:presLayoutVars>
          <dgm:chMax val="1"/>
          <dgm:bulletEnabled val="1"/>
        </dgm:presLayoutVars>
      </dgm:prSet>
      <dgm:spPr/>
      <dgm:t>
        <a:bodyPr/>
        <a:lstStyle/>
        <a:p>
          <a:endParaRPr lang="en-US"/>
        </a:p>
      </dgm:t>
    </dgm:pt>
    <dgm:pt modelId="{F60C30A0-2343-4183-B01A-B35C4E6B8622}" type="pres">
      <dgm:prSet presAssocID="{AA19978C-1F4E-404C-BDC3-980D6B26D00C}" presName="descendantText" presStyleLbl="alignAcc1" presStyleIdx="4" presStyleCnt="6" custLinFactNeighborY="0">
        <dgm:presLayoutVars>
          <dgm:bulletEnabled val="1"/>
        </dgm:presLayoutVars>
      </dgm:prSet>
      <dgm:spPr/>
      <dgm:t>
        <a:bodyPr/>
        <a:lstStyle/>
        <a:p>
          <a:endParaRPr lang="en-US"/>
        </a:p>
      </dgm:t>
    </dgm:pt>
    <dgm:pt modelId="{A6595E75-5459-4FD8-B985-7F73BB246C3D}" type="pres">
      <dgm:prSet presAssocID="{D82EBEB0-16C9-48F5-82F2-72A9E41DA17A}" presName="sp" presStyleCnt="0"/>
      <dgm:spPr/>
    </dgm:pt>
    <dgm:pt modelId="{CD8E020D-E911-4668-A166-FACE5E1E256E}" type="pres">
      <dgm:prSet presAssocID="{00778FDC-CDE2-45D1-A86C-88560F929E85}" presName="composite" presStyleCnt="0"/>
      <dgm:spPr/>
    </dgm:pt>
    <dgm:pt modelId="{9DA53B71-8E58-413D-A566-0B07FA20B7D5}" type="pres">
      <dgm:prSet presAssocID="{00778FDC-CDE2-45D1-A86C-88560F929E85}" presName="parentText" presStyleLbl="alignNode1" presStyleIdx="5" presStyleCnt="6">
        <dgm:presLayoutVars>
          <dgm:chMax val="1"/>
          <dgm:bulletEnabled val="1"/>
        </dgm:presLayoutVars>
      </dgm:prSet>
      <dgm:spPr/>
      <dgm:t>
        <a:bodyPr/>
        <a:lstStyle/>
        <a:p>
          <a:endParaRPr lang="en-US"/>
        </a:p>
      </dgm:t>
    </dgm:pt>
    <dgm:pt modelId="{702E2896-4C7A-4208-B5EB-178A24CE811E}" type="pres">
      <dgm:prSet presAssocID="{00778FDC-CDE2-45D1-A86C-88560F929E85}" presName="descendantText" presStyleLbl="alignAcc1" presStyleIdx="5" presStyleCnt="6" custLinFactNeighborY="0">
        <dgm:presLayoutVars>
          <dgm:bulletEnabled val="1"/>
        </dgm:presLayoutVars>
      </dgm:prSet>
      <dgm:spPr/>
      <dgm:t>
        <a:bodyPr/>
        <a:lstStyle/>
        <a:p>
          <a:endParaRPr lang="en-US"/>
        </a:p>
      </dgm:t>
    </dgm:pt>
  </dgm:ptLst>
  <dgm:cxnLst>
    <dgm:cxn modelId="{50C70707-3BBE-440F-B361-CF26455B9BB1}" type="presOf" srcId="{12E4568F-7A34-43B7-95D7-6B524E249AF7}" destId="{88A8AF88-CC78-4196-9BC8-15FB95C014A5}" srcOrd="0" destOrd="0" presId="urn:microsoft.com/office/officeart/2005/8/layout/chevron2"/>
    <dgm:cxn modelId="{64DD7F19-8158-46BE-B79E-0FE7D2F730E7}" srcId="{ECD1A238-9791-4432-9003-56B32BE11936}" destId="{2FFAD2C9-1BFA-4E40-B846-0A805C60226D}" srcOrd="0" destOrd="0" parTransId="{4F400162-9762-4A96-983B-ECD7B5B0A10A}" sibTransId="{38676181-1EB2-4F75-B417-796BA3136B60}"/>
    <dgm:cxn modelId="{90385072-DC2F-4565-95E2-D411DB01D4F8}" type="presOf" srcId="{3988E7FB-51D4-4DAB-B608-7FC75E6F59BC}" destId="{F60C30A0-2343-4183-B01A-B35C4E6B8622}" srcOrd="0" destOrd="0" presId="urn:microsoft.com/office/officeart/2005/8/layout/chevron2"/>
    <dgm:cxn modelId="{EEBDE787-8E9C-4D24-9C7C-CE0B25ADF4BB}" srcId="{00778FDC-CDE2-45D1-A86C-88560F929E85}" destId="{93C46AA7-81E2-45D0-8443-B1BB0AD90C08}" srcOrd="0" destOrd="0" parTransId="{566F9378-852F-44FD-A9AC-BE15851A05F4}" sibTransId="{E032B52F-CD8A-4D17-95E9-4A89AA21CAB4}"/>
    <dgm:cxn modelId="{86D1F861-DE3E-4EC8-B876-9C018A576A81}" type="presOf" srcId="{71AE2A62-BFFC-4AFD-903E-C86F3176D1A8}" destId="{746CE19B-F89B-4405-9358-78BCAAF43086}" srcOrd="0" destOrd="0" presId="urn:microsoft.com/office/officeart/2005/8/layout/chevron2"/>
    <dgm:cxn modelId="{0778A64B-6E21-48E6-873C-1B8369571762}" srcId="{24F7719E-8650-47BF-908D-A5774F6E2F56}" destId="{46EC0959-9524-408C-AAA5-32F4822B609A}" srcOrd="0" destOrd="0" parTransId="{3289AB54-158B-462B-BDCA-3006052A863D}" sibTransId="{EEB36A4A-2236-42E2-A2E6-91ECB9DF9C75}"/>
    <dgm:cxn modelId="{9CCB675F-645C-472E-8A04-5CCCE0141AC8}" srcId="{24F7719E-8650-47BF-908D-A5774F6E2F56}" destId="{B64249B3-BDB2-4D13-96BE-5FD36078874D}" srcOrd="1" destOrd="0" parTransId="{7812AB4E-7FAD-4F44-B4B5-0079A5AF3465}" sibTransId="{33045B08-70CD-4050-9B6F-92E4BB019E32}"/>
    <dgm:cxn modelId="{1BE76A88-7500-4D1D-A199-0C9126B093F4}" type="presOf" srcId="{00778FDC-CDE2-45D1-A86C-88560F929E85}" destId="{9DA53B71-8E58-413D-A566-0B07FA20B7D5}" srcOrd="0" destOrd="0" presId="urn:microsoft.com/office/officeart/2005/8/layout/chevron2"/>
    <dgm:cxn modelId="{D144880F-0DDA-4841-990D-58066701E452}" type="presOf" srcId="{B64249B3-BDB2-4D13-96BE-5FD36078874D}" destId="{2F036BBF-CEC6-4A1D-90CE-74D23AD36A53}" srcOrd="0" destOrd="1" presId="urn:microsoft.com/office/officeart/2005/8/layout/chevron2"/>
    <dgm:cxn modelId="{1532B984-4665-42E1-BF9F-0FE8CAFFA44D}" type="presOf" srcId="{2FFAD2C9-1BFA-4E40-B846-0A805C60226D}" destId="{E75F6167-794B-4B98-91D7-B774A40AA302}" srcOrd="0" destOrd="0" presId="urn:microsoft.com/office/officeart/2005/8/layout/chevron2"/>
    <dgm:cxn modelId="{8B5230A1-BE1E-4578-8CCB-1E43130CD372}" srcId="{DDDD97BD-A984-44C9-ABB1-B83B22C824B6}" destId="{ECD1A238-9791-4432-9003-56B32BE11936}" srcOrd="1" destOrd="0" parTransId="{2E0316F8-8B88-49FC-A47B-50475C41BDCD}" sibTransId="{BCC8135C-4E91-494F-BC06-9F6812703FB4}"/>
    <dgm:cxn modelId="{47C0DA65-DDCB-43C8-9A22-D5D46FE277EF}" type="presOf" srcId="{AA19978C-1F4E-404C-BDC3-980D6B26D00C}" destId="{114CE133-8B8D-4DA5-87F8-8B1095559373}" srcOrd="0" destOrd="0" presId="urn:microsoft.com/office/officeart/2005/8/layout/chevron2"/>
    <dgm:cxn modelId="{399BDE98-1408-4148-83C8-31B3C4AF7100}" srcId="{DDDD97BD-A984-44C9-ABB1-B83B22C824B6}" destId="{00778FDC-CDE2-45D1-A86C-88560F929E85}" srcOrd="5" destOrd="0" parTransId="{E81C6611-A9AB-47AD-AD47-A1CF1C06DB02}" sibTransId="{914E7328-72C8-4382-BC53-AAF5C237B31A}"/>
    <dgm:cxn modelId="{F860E39A-C5EF-4DDC-8632-2D5D62270C9B}" type="presOf" srcId="{46EC0959-9524-408C-AAA5-32F4822B609A}" destId="{2F036BBF-CEC6-4A1D-90CE-74D23AD36A53}" srcOrd="0" destOrd="0" presId="urn:microsoft.com/office/officeart/2005/8/layout/chevron2"/>
    <dgm:cxn modelId="{8BEBCBEE-AF69-438F-90B8-E81EDA556C54}" type="presOf" srcId="{93C46AA7-81E2-45D0-8443-B1BB0AD90C08}" destId="{702E2896-4C7A-4208-B5EB-178A24CE811E}" srcOrd="0" destOrd="0" presId="urn:microsoft.com/office/officeart/2005/8/layout/chevron2"/>
    <dgm:cxn modelId="{5D80531C-BE29-49C3-9073-850BE8AA212E}" type="presOf" srcId="{9FF69CD8-E254-43A3-85AC-77AA38AC399D}" destId="{31E724CB-B0CB-4B6F-987A-41369898B6F4}" srcOrd="0" destOrd="0" presId="urn:microsoft.com/office/officeart/2005/8/layout/chevron2"/>
    <dgm:cxn modelId="{95DD9004-0A46-49B3-9D82-3A58D46C9829}" srcId="{59839746-B838-4E6D-9293-EB77B0882031}" destId="{71AE2A62-BFFC-4AFD-903E-C86F3176D1A8}" srcOrd="0" destOrd="0" parTransId="{25ADA2E2-9FEB-4D33-9976-1AFB62FD488C}" sibTransId="{60563156-C8B3-49EB-9A59-59433692E9A5}"/>
    <dgm:cxn modelId="{70D955BD-A7E7-4948-96E7-75A720990973}" srcId="{DDDD97BD-A984-44C9-ABB1-B83B22C824B6}" destId="{24F7719E-8650-47BF-908D-A5774F6E2F56}" srcOrd="3" destOrd="0" parTransId="{C82E3B9F-3D77-481B-B959-2F83EA0CB8A5}" sibTransId="{94B80278-E61B-4DDE-894B-BD9F425C982A}"/>
    <dgm:cxn modelId="{4DE077B3-D845-45AE-BB91-0B92140D9BC6}" type="presOf" srcId="{59839746-B838-4E6D-9293-EB77B0882031}" destId="{ABC3B34E-C736-4559-B0FD-75D8C6BD6773}" srcOrd="0" destOrd="0" presId="urn:microsoft.com/office/officeart/2005/8/layout/chevron2"/>
    <dgm:cxn modelId="{2329B7EA-984D-4F6A-B490-A10408BDC069}" type="presOf" srcId="{DDDD97BD-A984-44C9-ABB1-B83B22C824B6}" destId="{19F3716F-BA4B-45E8-855C-1FB5FBD051E5}" srcOrd="0" destOrd="0" presId="urn:microsoft.com/office/officeart/2005/8/layout/chevron2"/>
    <dgm:cxn modelId="{94462F55-2F46-418A-B420-B1294347C6A9}" srcId="{DDDD97BD-A984-44C9-ABB1-B83B22C824B6}" destId="{59839746-B838-4E6D-9293-EB77B0882031}" srcOrd="2" destOrd="0" parTransId="{7BE6063E-607C-4918-A228-523CD22ADFFA}" sibTransId="{24C060AA-8085-4BF9-968B-1A77C467D12E}"/>
    <dgm:cxn modelId="{C05F5AFE-9310-4EC1-AA4F-8C6359EA3BDA}" srcId="{DDDD97BD-A984-44C9-ABB1-B83B22C824B6}" destId="{12E4568F-7A34-43B7-95D7-6B524E249AF7}" srcOrd="0" destOrd="0" parTransId="{9B42612B-107E-49BF-B24E-348B10DF6446}" sibTransId="{FFEB1D9E-385F-42C1-903E-A58071C5FE86}"/>
    <dgm:cxn modelId="{21A52F26-EFF7-49DD-8449-C73DD5F9B929}" srcId="{AA19978C-1F4E-404C-BDC3-980D6B26D00C}" destId="{3988E7FB-51D4-4DAB-B608-7FC75E6F59BC}" srcOrd="0" destOrd="0" parTransId="{07C1FC62-2D56-478D-830B-54B8F82B3151}" sibTransId="{9B53CDC1-AAD3-48A1-8569-A8148E285406}"/>
    <dgm:cxn modelId="{A3D63126-192B-4B46-B3E0-1C1C0A105E92}" srcId="{12E4568F-7A34-43B7-95D7-6B524E249AF7}" destId="{9FF69CD8-E254-43A3-85AC-77AA38AC399D}" srcOrd="0" destOrd="0" parTransId="{3CD71A1C-68B6-4707-89C2-9431075BF92E}" sibTransId="{54C7B249-3B29-4216-8A7D-22A9803CB7CF}"/>
    <dgm:cxn modelId="{F35677FF-056C-46D1-A23D-EA21679980EA}" type="presOf" srcId="{ECD1A238-9791-4432-9003-56B32BE11936}" destId="{B962B0AF-7C8F-45E4-B41E-9B081AFEA4D8}" srcOrd="0" destOrd="0" presId="urn:microsoft.com/office/officeart/2005/8/layout/chevron2"/>
    <dgm:cxn modelId="{3B9D842B-9E8A-42ED-8E5C-C695DAB84FE8}" type="presOf" srcId="{24F7719E-8650-47BF-908D-A5774F6E2F56}" destId="{03A169E1-01EF-4902-B426-4745323691AC}" srcOrd="0" destOrd="0" presId="urn:microsoft.com/office/officeart/2005/8/layout/chevron2"/>
    <dgm:cxn modelId="{A7C217A6-4D1B-4632-99B4-FB3471133E20}" srcId="{DDDD97BD-A984-44C9-ABB1-B83B22C824B6}" destId="{AA19978C-1F4E-404C-BDC3-980D6B26D00C}" srcOrd="4" destOrd="0" parTransId="{49953E39-629B-4F44-8CE6-EE59D5832CF6}" sibTransId="{D82EBEB0-16C9-48F5-82F2-72A9E41DA17A}"/>
    <dgm:cxn modelId="{347C1B17-CAF8-4C66-8660-16439D06CC1D}" type="presParOf" srcId="{19F3716F-BA4B-45E8-855C-1FB5FBD051E5}" destId="{BDD3B37C-14E7-4D08-B62D-8F40F2BBB2EA}" srcOrd="0" destOrd="0" presId="urn:microsoft.com/office/officeart/2005/8/layout/chevron2"/>
    <dgm:cxn modelId="{F07C0FA9-E72D-4C59-9BED-D650BA4431E2}" type="presParOf" srcId="{BDD3B37C-14E7-4D08-B62D-8F40F2BBB2EA}" destId="{88A8AF88-CC78-4196-9BC8-15FB95C014A5}" srcOrd="0" destOrd="0" presId="urn:microsoft.com/office/officeart/2005/8/layout/chevron2"/>
    <dgm:cxn modelId="{3D3C3F4A-1C23-4E84-9B05-12CFE8F0A45D}" type="presParOf" srcId="{BDD3B37C-14E7-4D08-B62D-8F40F2BBB2EA}" destId="{31E724CB-B0CB-4B6F-987A-41369898B6F4}" srcOrd="1" destOrd="0" presId="urn:microsoft.com/office/officeart/2005/8/layout/chevron2"/>
    <dgm:cxn modelId="{F0FE216A-2A5A-4D40-A4F3-BBFD425D6FD9}" type="presParOf" srcId="{19F3716F-BA4B-45E8-855C-1FB5FBD051E5}" destId="{1DAA09EB-13D4-4019-9F26-54C50C6D55CC}" srcOrd="1" destOrd="0" presId="urn:microsoft.com/office/officeart/2005/8/layout/chevron2"/>
    <dgm:cxn modelId="{E916A952-F315-4F24-A961-2700E8EC9862}" type="presParOf" srcId="{19F3716F-BA4B-45E8-855C-1FB5FBD051E5}" destId="{3F3B58D6-B810-4B78-B809-0DF3D95AEA66}" srcOrd="2" destOrd="0" presId="urn:microsoft.com/office/officeart/2005/8/layout/chevron2"/>
    <dgm:cxn modelId="{9D4DBA7F-F289-4A9B-98E3-A7B709458C40}" type="presParOf" srcId="{3F3B58D6-B810-4B78-B809-0DF3D95AEA66}" destId="{B962B0AF-7C8F-45E4-B41E-9B081AFEA4D8}" srcOrd="0" destOrd="0" presId="urn:microsoft.com/office/officeart/2005/8/layout/chevron2"/>
    <dgm:cxn modelId="{391D58D5-5379-4428-981A-603ABF26EE59}" type="presParOf" srcId="{3F3B58D6-B810-4B78-B809-0DF3D95AEA66}" destId="{E75F6167-794B-4B98-91D7-B774A40AA302}" srcOrd="1" destOrd="0" presId="urn:microsoft.com/office/officeart/2005/8/layout/chevron2"/>
    <dgm:cxn modelId="{EBB0ABEC-EC4D-443E-8F7F-03643D10A20A}" type="presParOf" srcId="{19F3716F-BA4B-45E8-855C-1FB5FBD051E5}" destId="{96B25B8F-813B-463A-82A7-AE59ACB3FCA4}" srcOrd="3" destOrd="0" presId="urn:microsoft.com/office/officeart/2005/8/layout/chevron2"/>
    <dgm:cxn modelId="{7D44E174-0322-45F6-89B9-F2A769C72996}" type="presParOf" srcId="{19F3716F-BA4B-45E8-855C-1FB5FBD051E5}" destId="{5A74A849-6F4A-4FA5-91AB-FE294645A958}" srcOrd="4" destOrd="0" presId="urn:microsoft.com/office/officeart/2005/8/layout/chevron2"/>
    <dgm:cxn modelId="{832D079B-E23B-4B7F-B0D4-FF1C35EB1C71}" type="presParOf" srcId="{5A74A849-6F4A-4FA5-91AB-FE294645A958}" destId="{ABC3B34E-C736-4559-B0FD-75D8C6BD6773}" srcOrd="0" destOrd="0" presId="urn:microsoft.com/office/officeart/2005/8/layout/chevron2"/>
    <dgm:cxn modelId="{F49DAB04-2DF6-4109-B86D-1DBA1547D7F5}" type="presParOf" srcId="{5A74A849-6F4A-4FA5-91AB-FE294645A958}" destId="{746CE19B-F89B-4405-9358-78BCAAF43086}" srcOrd="1" destOrd="0" presId="urn:microsoft.com/office/officeart/2005/8/layout/chevron2"/>
    <dgm:cxn modelId="{8DA7A266-2018-418A-8A23-12E602CE941E}" type="presParOf" srcId="{19F3716F-BA4B-45E8-855C-1FB5FBD051E5}" destId="{EFDCEB3E-637D-47A1-B8A2-1D401E7149B8}" srcOrd="5" destOrd="0" presId="urn:microsoft.com/office/officeart/2005/8/layout/chevron2"/>
    <dgm:cxn modelId="{B880AB22-6682-4EF5-A99A-EC3844D3076E}" type="presParOf" srcId="{19F3716F-BA4B-45E8-855C-1FB5FBD051E5}" destId="{4150363D-F81B-4510-9121-76D1399A068D}" srcOrd="6" destOrd="0" presId="urn:microsoft.com/office/officeart/2005/8/layout/chevron2"/>
    <dgm:cxn modelId="{B09DC3C8-6881-4452-B281-DF5348723EFB}" type="presParOf" srcId="{4150363D-F81B-4510-9121-76D1399A068D}" destId="{03A169E1-01EF-4902-B426-4745323691AC}" srcOrd="0" destOrd="0" presId="urn:microsoft.com/office/officeart/2005/8/layout/chevron2"/>
    <dgm:cxn modelId="{ED8BBAF5-C6F0-4AC3-AA8C-45112098E97B}" type="presParOf" srcId="{4150363D-F81B-4510-9121-76D1399A068D}" destId="{2F036BBF-CEC6-4A1D-90CE-74D23AD36A53}" srcOrd="1" destOrd="0" presId="urn:microsoft.com/office/officeart/2005/8/layout/chevron2"/>
    <dgm:cxn modelId="{BFC57DB2-350A-4299-BDBF-1943B0A00DDB}" type="presParOf" srcId="{19F3716F-BA4B-45E8-855C-1FB5FBD051E5}" destId="{55407D36-6F8E-418C-9134-F3F8169C0DDC}" srcOrd="7" destOrd="0" presId="urn:microsoft.com/office/officeart/2005/8/layout/chevron2"/>
    <dgm:cxn modelId="{9AE5BFFC-4225-43ED-8832-E0CA87F2A729}" type="presParOf" srcId="{19F3716F-BA4B-45E8-855C-1FB5FBD051E5}" destId="{69C6905D-9286-4E90-A9F5-1100CB1FBD14}" srcOrd="8" destOrd="0" presId="urn:microsoft.com/office/officeart/2005/8/layout/chevron2"/>
    <dgm:cxn modelId="{7042C9E4-C39F-4205-BF4C-E7AACFFDCFE5}" type="presParOf" srcId="{69C6905D-9286-4E90-A9F5-1100CB1FBD14}" destId="{114CE133-8B8D-4DA5-87F8-8B1095559373}" srcOrd="0" destOrd="0" presId="urn:microsoft.com/office/officeart/2005/8/layout/chevron2"/>
    <dgm:cxn modelId="{5BC42135-70B2-478A-8509-1D83D6780E04}" type="presParOf" srcId="{69C6905D-9286-4E90-A9F5-1100CB1FBD14}" destId="{F60C30A0-2343-4183-B01A-B35C4E6B8622}" srcOrd="1" destOrd="0" presId="urn:microsoft.com/office/officeart/2005/8/layout/chevron2"/>
    <dgm:cxn modelId="{CA960F15-F53E-4395-984A-9CE16BDF38D0}" type="presParOf" srcId="{19F3716F-BA4B-45E8-855C-1FB5FBD051E5}" destId="{A6595E75-5459-4FD8-B985-7F73BB246C3D}" srcOrd="9" destOrd="0" presId="urn:microsoft.com/office/officeart/2005/8/layout/chevron2"/>
    <dgm:cxn modelId="{6C3A8934-1F6D-41E4-ACE1-609215F92909}" type="presParOf" srcId="{19F3716F-BA4B-45E8-855C-1FB5FBD051E5}" destId="{CD8E020D-E911-4668-A166-FACE5E1E256E}" srcOrd="10" destOrd="0" presId="urn:microsoft.com/office/officeart/2005/8/layout/chevron2"/>
    <dgm:cxn modelId="{6B88A140-B97F-4687-A81B-90E1B6DD13B4}" type="presParOf" srcId="{CD8E020D-E911-4668-A166-FACE5E1E256E}" destId="{9DA53B71-8E58-413D-A566-0B07FA20B7D5}" srcOrd="0" destOrd="0" presId="urn:microsoft.com/office/officeart/2005/8/layout/chevron2"/>
    <dgm:cxn modelId="{EA220AEC-8418-44DA-8C23-3495BD4C0834}" type="presParOf" srcId="{CD8E020D-E911-4668-A166-FACE5E1E256E}" destId="{702E2896-4C7A-4208-B5EB-178A24CE811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696AE-A43F-4AA1-95CC-610E4E2FE360}">
      <dsp:nvSpPr>
        <dsp:cNvPr id="0" name=""/>
        <dsp:cNvSpPr/>
      </dsp:nvSpPr>
      <dsp:spPr>
        <a:xfrm>
          <a:off x="351123" y="0"/>
          <a:ext cx="3033194" cy="2949162"/>
        </a:xfrm>
        <a:prstGeom prst="ellipse">
          <a:avLst/>
        </a:prstGeom>
        <a:solidFill>
          <a:schemeClr val="accent5">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a-IR" sz="2800" b="1" kern="1200" dirty="0">
              <a:effectLst/>
              <a:cs typeface="B Nazanin" panose="00000400000000000000" pitchFamily="2" charset="-78"/>
            </a:rPr>
            <a:t>دولت</a:t>
          </a:r>
        </a:p>
        <a:p>
          <a:pPr marL="0" lvl="0" indent="0" algn="ctr" defTabSz="1244600">
            <a:lnSpc>
              <a:spcPct val="90000"/>
            </a:lnSpc>
            <a:spcBef>
              <a:spcPct val="0"/>
            </a:spcBef>
            <a:spcAft>
              <a:spcPct val="35000"/>
            </a:spcAft>
            <a:buNone/>
          </a:pPr>
          <a:r>
            <a:rPr lang="fa-IR" sz="2100" b="1" kern="1200" dirty="0">
              <a:effectLst/>
              <a:cs typeface="B Nazanin" panose="00000400000000000000" pitchFamily="2" charset="-78"/>
            </a:rPr>
            <a:t>(سلسله مراتب و مقررات)</a:t>
          </a:r>
          <a:endParaRPr lang="en-US" sz="2100" b="1" kern="1200" dirty="0">
            <a:effectLst/>
            <a:cs typeface="B Nazanin" panose="00000400000000000000" pitchFamily="2" charset="-78"/>
          </a:endParaRPr>
        </a:p>
      </dsp:txBody>
      <dsp:txXfrm>
        <a:off x="795324" y="431895"/>
        <a:ext cx="2144792" cy="2085372"/>
      </dsp:txXfrm>
    </dsp:sp>
    <dsp:sp modelId="{9D560022-1810-496C-8825-95D559AC8C5C}">
      <dsp:nvSpPr>
        <dsp:cNvPr id="0" name=""/>
        <dsp:cNvSpPr/>
      </dsp:nvSpPr>
      <dsp:spPr>
        <a:xfrm>
          <a:off x="2304133" y="2184306"/>
          <a:ext cx="3033194" cy="2871787"/>
        </a:xfrm>
        <a:prstGeom prst="ellipse">
          <a:avLst/>
        </a:prstGeom>
        <a:solidFill>
          <a:schemeClr val="accent5">
            <a:alpha val="50000"/>
            <a:hueOff val="1074947"/>
            <a:satOff val="-11617"/>
            <a:lumOff val="-37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a-IR" sz="2800" b="1" kern="1200" dirty="0">
              <a:cs typeface="B Nazanin" panose="00000400000000000000" pitchFamily="2" charset="-78"/>
            </a:rPr>
            <a:t>جامعه مدنی</a:t>
          </a:r>
        </a:p>
        <a:p>
          <a:pPr marL="0" lvl="0" indent="0" algn="ctr" defTabSz="1244600">
            <a:lnSpc>
              <a:spcPct val="90000"/>
            </a:lnSpc>
            <a:spcBef>
              <a:spcPct val="0"/>
            </a:spcBef>
            <a:spcAft>
              <a:spcPct val="35000"/>
            </a:spcAft>
            <a:buNone/>
          </a:pPr>
          <a:r>
            <a:rPr lang="fa-IR" sz="2100" b="1" kern="1200" dirty="0">
              <a:cs typeface="B Nazanin" panose="00000400000000000000" pitchFamily="2" charset="-78"/>
            </a:rPr>
            <a:t>(مشارکت مدنی و حرکت جمعی)</a:t>
          </a:r>
          <a:endParaRPr lang="en-US" sz="2100" b="1" kern="1200" dirty="0">
            <a:cs typeface="B Nazanin" panose="00000400000000000000" pitchFamily="2" charset="-78"/>
          </a:endParaRPr>
        </a:p>
      </dsp:txBody>
      <dsp:txXfrm>
        <a:off x="2748334" y="2604869"/>
        <a:ext cx="2144792" cy="2030661"/>
      </dsp:txXfrm>
    </dsp:sp>
    <dsp:sp modelId="{398407AE-E405-42B5-BC4A-0219F3940B9A}">
      <dsp:nvSpPr>
        <dsp:cNvPr id="0" name=""/>
        <dsp:cNvSpPr/>
      </dsp:nvSpPr>
      <dsp:spPr>
        <a:xfrm>
          <a:off x="4373622" y="0"/>
          <a:ext cx="3033194" cy="3033150"/>
        </a:xfrm>
        <a:prstGeom prst="ellipse">
          <a:avLst/>
        </a:prstGeom>
        <a:solidFill>
          <a:schemeClr val="accent5">
            <a:alpha val="50000"/>
            <a:hueOff val="2149893"/>
            <a:satOff val="-23233"/>
            <a:lumOff val="-74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a-IR" sz="2800" b="1" kern="1200">
              <a:cs typeface="B Nazanin" panose="00000400000000000000" pitchFamily="2" charset="-78"/>
            </a:rPr>
            <a:t>بخش خصوصی</a:t>
          </a:r>
          <a:endParaRPr lang="en-US" sz="2800" b="1" kern="1200">
            <a:cs typeface="B Nazanin" panose="00000400000000000000" pitchFamily="2" charset="-78"/>
          </a:endParaRPr>
        </a:p>
        <a:p>
          <a:pPr marL="0" lvl="0" indent="0" algn="ctr" defTabSz="1244600">
            <a:lnSpc>
              <a:spcPct val="90000"/>
            </a:lnSpc>
            <a:spcBef>
              <a:spcPct val="0"/>
            </a:spcBef>
            <a:spcAft>
              <a:spcPct val="35000"/>
            </a:spcAft>
            <a:buNone/>
          </a:pPr>
          <a:r>
            <a:rPr lang="fa-IR" sz="2100" b="1" kern="1200">
              <a:cs typeface="B Nazanin" panose="00000400000000000000" pitchFamily="2" charset="-78"/>
            </a:rPr>
            <a:t>(سود و رقابت)</a:t>
          </a:r>
          <a:endParaRPr lang="en-US" sz="2100" b="1" kern="1200" dirty="0">
            <a:cs typeface="B Nazanin" panose="00000400000000000000" pitchFamily="2" charset="-78"/>
          </a:endParaRPr>
        </a:p>
      </dsp:txBody>
      <dsp:txXfrm>
        <a:off x="4817823" y="444195"/>
        <a:ext cx="2144792" cy="2144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430BE-7769-459A-ACF9-2E148FA1B9B5}">
      <dsp:nvSpPr>
        <dsp:cNvPr id="0" name=""/>
        <dsp:cNvSpPr/>
      </dsp:nvSpPr>
      <dsp:spPr>
        <a:xfrm>
          <a:off x="3248211" y="2098983"/>
          <a:ext cx="1631576" cy="122070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t>حکمرانی خوب</a:t>
          </a:r>
          <a:endParaRPr lang="en-US" sz="1800" kern="1200" dirty="0"/>
        </a:p>
      </dsp:txBody>
      <dsp:txXfrm>
        <a:off x="3487150" y="2277750"/>
        <a:ext cx="1153698" cy="863166"/>
      </dsp:txXfrm>
    </dsp:sp>
    <dsp:sp modelId="{0880D2CB-792C-4008-A731-ADA7CD91E52D}">
      <dsp:nvSpPr>
        <dsp:cNvPr id="0" name=""/>
        <dsp:cNvSpPr/>
      </dsp:nvSpPr>
      <dsp:spPr>
        <a:xfrm rot="16200000">
          <a:off x="3635889" y="1657356"/>
          <a:ext cx="856220" cy="27033"/>
        </a:xfrm>
        <a:custGeom>
          <a:avLst/>
          <a:gdLst/>
          <a:ahLst/>
          <a:cxnLst/>
          <a:rect l="0" t="0" r="0" b="0"/>
          <a:pathLst>
            <a:path>
              <a:moveTo>
                <a:pt x="0" y="13516"/>
              </a:moveTo>
              <a:lnTo>
                <a:pt x="856220" y="13516"/>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42594" y="1649467"/>
        <a:ext cx="42811" cy="42811"/>
      </dsp:txXfrm>
    </dsp:sp>
    <dsp:sp modelId="{5748E666-32F5-41F8-8B44-799255DA0A1A}">
      <dsp:nvSpPr>
        <dsp:cNvPr id="0" name=""/>
        <dsp:cNvSpPr/>
      </dsp:nvSpPr>
      <dsp:spPr>
        <a:xfrm>
          <a:off x="3453649" y="22061"/>
          <a:ext cx="1220700" cy="1220700"/>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dirty="0"/>
            <a:t>پاسخگویی</a:t>
          </a:r>
          <a:endParaRPr lang="en-US" sz="1400" kern="1200" dirty="0"/>
        </a:p>
      </dsp:txBody>
      <dsp:txXfrm>
        <a:off x="3632416" y="200828"/>
        <a:ext cx="863166" cy="863166"/>
      </dsp:txXfrm>
    </dsp:sp>
    <dsp:sp modelId="{B21A5736-1ED2-4378-ACEB-01069884A812}">
      <dsp:nvSpPr>
        <dsp:cNvPr id="0" name=""/>
        <dsp:cNvSpPr/>
      </dsp:nvSpPr>
      <dsp:spPr>
        <a:xfrm rot="18900000">
          <a:off x="4439149" y="1932951"/>
          <a:ext cx="775432" cy="27033"/>
        </a:xfrm>
        <a:custGeom>
          <a:avLst/>
          <a:gdLst/>
          <a:ahLst/>
          <a:cxnLst/>
          <a:rect l="0" t="0" r="0" b="0"/>
          <a:pathLst>
            <a:path>
              <a:moveTo>
                <a:pt x="0" y="13516"/>
              </a:moveTo>
              <a:lnTo>
                <a:pt x="775432" y="13516"/>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807479" y="1927082"/>
        <a:ext cx="38771" cy="38771"/>
      </dsp:txXfrm>
    </dsp:sp>
    <dsp:sp modelId="{1D5BBCC9-006D-4C97-AC49-60B8491E3C80}">
      <dsp:nvSpPr>
        <dsp:cNvPr id="0" name=""/>
        <dsp:cNvSpPr/>
      </dsp:nvSpPr>
      <dsp:spPr>
        <a:xfrm>
          <a:off x="4922254" y="630378"/>
          <a:ext cx="1220700" cy="1220700"/>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dirty="0"/>
            <a:t>حاکمیت و قاون</a:t>
          </a:r>
          <a:endParaRPr lang="en-US" sz="1400" kern="1200" dirty="0"/>
        </a:p>
      </dsp:txBody>
      <dsp:txXfrm>
        <a:off x="5101021" y="809145"/>
        <a:ext cx="863166" cy="863166"/>
      </dsp:txXfrm>
    </dsp:sp>
    <dsp:sp modelId="{8C8252C8-E29A-4BA4-A7D2-2874826C53F0}">
      <dsp:nvSpPr>
        <dsp:cNvPr id="0" name=""/>
        <dsp:cNvSpPr/>
      </dsp:nvSpPr>
      <dsp:spPr>
        <a:xfrm>
          <a:off x="4879788" y="2695816"/>
          <a:ext cx="650782" cy="27033"/>
        </a:xfrm>
        <a:custGeom>
          <a:avLst/>
          <a:gdLst/>
          <a:ahLst/>
          <a:cxnLst/>
          <a:rect l="0" t="0" r="0" b="0"/>
          <a:pathLst>
            <a:path>
              <a:moveTo>
                <a:pt x="0" y="13516"/>
              </a:moveTo>
              <a:lnTo>
                <a:pt x="650782" y="13516"/>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188910" y="2693063"/>
        <a:ext cx="32539" cy="32539"/>
      </dsp:txXfrm>
    </dsp:sp>
    <dsp:sp modelId="{20435968-5CED-4994-8BD2-11AAB55A8138}">
      <dsp:nvSpPr>
        <dsp:cNvPr id="0" name=""/>
        <dsp:cNvSpPr/>
      </dsp:nvSpPr>
      <dsp:spPr>
        <a:xfrm>
          <a:off x="5530570" y="2098983"/>
          <a:ext cx="1220700" cy="1220700"/>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dirty="0"/>
            <a:t>شفافیت</a:t>
          </a:r>
          <a:endParaRPr lang="en-US" sz="1400" kern="1200" dirty="0"/>
        </a:p>
      </dsp:txBody>
      <dsp:txXfrm>
        <a:off x="5709337" y="2277750"/>
        <a:ext cx="863166" cy="863166"/>
      </dsp:txXfrm>
    </dsp:sp>
    <dsp:sp modelId="{8422219B-919C-4A20-9162-182C521C6466}">
      <dsp:nvSpPr>
        <dsp:cNvPr id="0" name=""/>
        <dsp:cNvSpPr/>
      </dsp:nvSpPr>
      <dsp:spPr>
        <a:xfrm rot="2700000">
          <a:off x="4439149" y="3458682"/>
          <a:ext cx="775432" cy="27033"/>
        </a:xfrm>
        <a:custGeom>
          <a:avLst/>
          <a:gdLst/>
          <a:ahLst/>
          <a:cxnLst/>
          <a:rect l="0" t="0" r="0" b="0"/>
          <a:pathLst>
            <a:path>
              <a:moveTo>
                <a:pt x="0" y="13516"/>
              </a:moveTo>
              <a:lnTo>
                <a:pt x="775432" y="13516"/>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807479" y="3452813"/>
        <a:ext cx="38771" cy="38771"/>
      </dsp:txXfrm>
    </dsp:sp>
    <dsp:sp modelId="{30A1C759-B2AE-416F-A7AD-BE574FD13BB6}">
      <dsp:nvSpPr>
        <dsp:cNvPr id="0" name=""/>
        <dsp:cNvSpPr/>
      </dsp:nvSpPr>
      <dsp:spPr>
        <a:xfrm>
          <a:off x="4922254" y="3567588"/>
          <a:ext cx="1220700" cy="1220700"/>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dirty="0"/>
            <a:t>حق اظهارنظر</a:t>
          </a:r>
          <a:endParaRPr lang="en-US" sz="1400" kern="1200" dirty="0"/>
        </a:p>
      </dsp:txBody>
      <dsp:txXfrm>
        <a:off x="5101021" y="3746355"/>
        <a:ext cx="863166" cy="863166"/>
      </dsp:txXfrm>
    </dsp:sp>
    <dsp:sp modelId="{2DCAB28C-2AAB-4F6A-8560-9B147D57D7A7}">
      <dsp:nvSpPr>
        <dsp:cNvPr id="0" name=""/>
        <dsp:cNvSpPr/>
      </dsp:nvSpPr>
      <dsp:spPr>
        <a:xfrm rot="5400000">
          <a:off x="3635889" y="3734277"/>
          <a:ext cx="856220" cy="27033"/>
        </a:xfrm>
        <a:custGeom>
          <a:avLst/>
          <a:gdLst/>
          <a:ahLst/>
          <a:cxnLst/>
          <a:rect l="0" t="0" r="0" b="0"/>
          <a:pathLst>
            <a:path>
              <a:moveTo>
                <a:pt x="0" y="13516"/>
              </a:moveTo>
              <a:lnTo>
                <a:pt x="856220" y="13516"/>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42594" y="3726388"/>
        <a:ext cx="42811" cy="42811"/>
      </dsp:txXfrm>
    </dsp:sp>
    <dsp:sp modelId="{737087CE-A234-4586-907E-BF1B4BE72ACB}">
      <dsp:nvSpPr>
        <dsp:cNvPr id="0" name=""/>
        <dsp:cNvSpPr/>
      </dsp:nvSpPr>
      <dsp:spPr>
        <a:xfrm>
          <a:off x="3453649" y="4175904"/>
          <a:ext cx="1220700" cy="1220700"/>
        </a:xfrm>
        <a:prstGeom prst="ellipse">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dirty="0"/>
            <a:t>کارآیی و اثربخشی</a:t>
          </a:r>
          <a:endParaRPr lang="en-US" sz="1400" kern="1200" dirty="0"/>
        </a:p>
      </dsp:txBody>
      <dsp:txXfrm>
        <a:off x="3632416" y="4354671"/>
        <a:ext cx="863166" cy="863166"/>
      </dsp:txXfrm>
    </dsp:sp>
    <dsp:sp modelId="{AAC4D928-CDA6-4AA5-B2D3-4FC9392170A1}">
      <dsp:nvSpPr>
        <dsp:cNvPr id="0" name=""/>
        <dsp:cNvSpPr/>
      </dsp:nvSpPr>
      <dsp:spPr>
        <a:xfrm rot="8100000">
          <a:off x="2913418" y="3458682"/>
          <a:ext cx="775432" cy="27033"/>
        </a:xfrm>
        <a:custGeom>
          <a:avLst/>
          <a:gdLst/>
          <a:ahLst/>
          <a:cxnLst/>
          <a:rect l="0" t="0" r="0" b="0"/>
          <a:pathLst>
            <a:path>
              <a:moveTo>
                <a:pt x="0" y="13516"/>
              </a:moveTo>
              <a:lnTo>
                <a:pt x="775432" y="13516"/>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281748" y="3452813"/>
        <a:ext cx="38771" cy="38771"/>
      </dsp:txXfrm>
    </dsp:sp>
    <dsp:sp modelId="{794E9504-AE18-4441-9E5C-381D704AD692}">
      <dsp:nvSpPr>
        <dsp:cNvPr id="0" name=""/>
        <dsp:cNvSpPr/>
      </dsp:nvSpPr>
      <dsp:spPr>
        <a:xfrm>
          <a:off x="1985044" y="3567588"/>
          <a:ext cx="1220700" cy="1220700"/>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dirty="0"/>
            <a:t>انصاف و عدالت</a:t>
          </a:r>
          <a:endParaRPr lang="en-US" sz="1400" kern="1200" dirty="0"/>
        </a:p>
      </dsp:txBody>
      <dsp:txXfrm>
        <a:off x="2163811" y="3746355"/>
        <a:ext cx="863166" cy="863166"/>
      </dsp:txXfrm>
    </dsp:sp>
    <dsp:sp modelId="{F54C0F78-FD48-4967-B192-C5E75183DC46}">
      <dsp:nvSpPr>
        <dsp:cNvPr id="0" name=""/>
        <dsp:cNvSpPr/>
      </dsp:nvSpPr>
      <dsp:spPr>
        <a:xfrm rot="10800000">
          <a:off x="2597429" y="2695816"/>
          <a:ext cx="650782" cy="27033"/>
        </a:xfrm>
        <a:custGeom>
          <a:avLst/>
          <a:gdLst/>
          <a:ahLst/>
          <a:cxnLst/>
          <a:rect l="0" t="0" r="0" b="0"/>
          <a:pathLst>
            <a:path>
              <a:moveTo>
                <a:pt x="0" y="13516"/>
              </a:moveTo>
              <a:lnTo>
                <a:pt x="650782" y="13516"/>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906550" y="2693063"/>
        <a:ext cx="32539" cy="32539"/>
      </dsp:txXfrm>
    </dsp:sp>
    <dsp:sp modelId="{A77C7397-5CFC-40E3-9BD5-513BA4852927}">
      <dsp:nvSpPr>
        <dsp:cNvPr id="0" name=""/>
        <dsp:cNvSpPr/>
      </dsp:nvSpPr>
      <dsp:spPr>
        <a:xfrm>
          <a:off x="1376728" y="2098983"/>
          <a:ext cx="1220700" cy="1220700"/>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dirty="0"/>
            <a:t>مشارکت</a:t>
          </a:r>
          <a:endParaRPr lang="en-US" sz="1400" kern="1200" dirty="0"/>
        </a:p>
      </dsp:txBody>
      <dsp:txXfrm>
        <a:off x="1555495" y="2277750"/>
        <a:ext cx="863166" cy="863166"/>
      </dsp:txXfrm>
    </dsp:sp>
    <dsp:sp modelId="{C080F327-CC05-4A6D-9A2A-D40931B8A2F5}">
      <dsp:nvSpPr>
        <dsp:cNvPr id="0" name=""/>
        <dsp:cNvSpPr/>
      </dsp:nvSpPr>
      <dsp:spPr>
        <a:xfrm rot="13500000">
          <a:off x="2913418" y="1932951"/>
          <a:ext cx="775432" cy="27033"/>
        </a:xfrm>
        <a:custGeom>
          <a:avLst/>
          <a:gdLst/>
          <a:ahLst/>
          <a:cxnLst/>
          <a:rect l="0" t="0" r="0" b="0"/>
          <a:pathLst>
            <a:path>
              <a:moveTo>
                <a:pt x="0" y="13516"/>
              </a:moveTo>
              <a:lnTo>
                <a:pt x="775432" y="13516"/>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281748" y="1927082"/>
        <a:ext cx="38771" cy="38771"/>
      </dsp:txXfrm>
    </dsp:sp>
    <dsp:sp modelId="{805B4988-FF4D-4FA2-8144-0858A46276E6}">
      <dsp:nvSpPr>
        <dsp:cNvPr id="0" name=""/>
        <dsp:cNvSpPr/>
      </dsp:nvSpPr>
      <dsp:spPr>
        <a:xfrm>
          <a:off x="1985044" y="630378"/>
          <a:ext cx="1220700" cy="1220700"/>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a-IR" sz="1400" kern="1200" dirty="0">
              <a:cs typeface="B Lotus" panose="00000400000000000000" pitchFamily="2" charset="-78"/>
            </a:rPr>
            <a:t>اجماع سازی</a:t>
          </a:r>
          <a:endParaRPr lang="en-US" sz="1400" kern="1200" dirty="0">
            <a:cs typeface="B Lotus" panose="00000400000000000000" pitchFamily="2" charset="-78"/>
          </a:endParaRPr>
        </a:p>
      </dsp:txBody>
      <dsp:txXfrm>
        <a:off x="2163811" y="809145"/>
        <a:ext cx="863166" cy="863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8AF88-CC78-4196-9BC8-15FB95C014A5}">
      <dsp:nvSpPr>
        <dsp:cNvPr id="0" name=""/>
        <dsp:cNvSpPr/>
      </dsp:nvSpPr>
      <dsp:spPr>
        <a:xfrm rot="5400000">
          <a:off x="-132218" y="273638"/>
          <a:ext cx="881459" cy="617021"/>
        </a:xfrm>
        <a:prstGeom prst="chevron">
          <a:avLst/>
        </a:prstGeom>
        <a:solidFill>
          <a:schemeClr val="tx2"/>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a-IR" sz="1700" kern="1200" dirty="0"/>
            <a:t>1</a:t>
          </a:r>
          <a:endParaRPr lang="en-US" sz="1700" kern="1200" dirty="0"/>
        </a:p>
      </dsp:txBody>
      <dsp:txXfrm rot="-5400000">
        <a:off x="2" y="449930"/>
        <a:ext cx="617021" cy="264438"/>
      </dsp:txXfrm>
    </dsp:sp>
    <dsp:sp modelId="{31E724CB-B0CB-4B6F-987A-41369898B6F4}">
      <dsp:nvSpPr>
        <dsp:cNvPr id="0" name=""/>
        <dsp:cNvSpPr/>
      </dsp:nvSpPr>
      <dsp:spPr>
        <a:xfrm rot="5400000">
          <a:off x="4935982" y="-4170847"/>
          <a:ext cx="848759" cy="9515801"/>
        </a:xfrm>
        <a:prstGeom prst="round2SameRect">
          <a:avLst/>
        </a:prstGeom>
        <a:solidFill>
          <a:schemeClr val="bg1">
            <a:alpha val="89804"/>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None/>
          </a:pPr>
          <a:r>
            <a:rPr lang="fa-IR" sz="2400" b="0" kern="1200" dirty="0">
              <a:cs typeface="B Nazanin" panose="00000400000000000000" pitchFamily="2" charset="-78"/>
            </a:rPr>
            <a:t> شناسایی شهروندان در مرکز سامانه (مخاطب سنجی)</a:t>
          </a:r>
          <a:endParaRPr lang="en-US" sz="2400" b="0" kern="1200" dirty="0">
            <a:cs typeface="B Nazanin" panose="00000400000000000000" pitchFamily="2" charset="-78"/>
          </a:endParaRPr>
        </a:p>
      </dsp:txBody>
      <dsp:txXfrm rot="-5400000">
        <a:off x="602462" y="204106"/>
        <a:ext cx="9474368" cy="765893"/>
      </dsp:txXfrm>
    </dsp:sp>
    <dsp:sp modelId="{B962B0AF-7C8F-45E4-B41E-9B081AFEA4D8}">
      <dsp:nvSpPr>
        <dsp:cNvPr id="0" name=""/>
        <dsp:cNvSpPr/>
      </dsp:nvSpPr>
      <dsp:spPr>
        <a:xfrm rot="5400000">
          <a:off x="-132218" y="1059851"/>
          <a:ext cx="881459" cy="617021"/>
        </a:xfrm>
        <a:prstGeom prst="chevron">
          <a:avLst/>
        </a:prstGeom>
        <a:solidFill>
          <a:srgbClr val="FFFF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a-IR" sz="1700" kern="1200" dirty="0"/>
            <a:t>2</a:t>
          </a:r>
          <a:endParaRPr lang="en-US" sz="1700" kern="1200" dirty="0"/>
        </a:p>
      </dsp:txBody>
      <dsp:txXfrm rot="-5400000">
        <a:off x="2" y="1236143"/>
        <a:ext cx="617021" cy="264438"/>
      </dsp:txXfrm>
    </dsp:sp>
    <dsp:sp modelId="{E75F6167-794B-4B98-91D7-B774A40AA302}">
      <dsp:nvSpPr>
        <dsp:cNvPr id="0" name=""/>
        <dsp:cNvSpPr/>
      </dsp:nvSpPr>
      <dsp:spPr>
        <a:xfrm rot="5400000">
          <a:off x="5088447" y="-3543794"/>
          <a:ext cx="572948" cy="9515801"/>
        </a:xfrm>
        <a:prstGeom prst="round2SameRect">
          <a:avLst/>
        </a:prstGeom>
        <a:solidFill>
          <a:schemeClr val="bg1">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None/>
          </a:pPr>
          <a:r>
            <a:rPr lang="fa-IR" sz="2400" b="0" kern="1200" dirty="0">
              <a:cs typeface="B Nazanin" panose="00000400000000000000" pitchFamily="2" charset="-78"/>
            </a:rPr>
            <a:t> شناسایی فرآیندهای مرتبط با مشتری (شهروند)</a:t>
          </a:r>
          <a:endParaRPr lang="en-US" sz="2400" b="0" kern="1200" dirty="0">
            <a:cs typeface="B Nazanin" panose="00000400000000000000" pitchFamily="2" charset="-78"/>
          </a:endParaRPr>
        </a:p>
      </dsp:txBody>
      <dsp:txXfrm rot="-5400000">
        <a:off x="617021" y="955601"/>
        <a:ext cx="9487832" cy="517010"/>
      </dsp:txXfrm>
    </dsp:sp>
    <dsp:sp modelId="{ABC3B34E-C736-4559-B0FD-75D8C6BD6773}">
      <dsp:nvSpPr>
        <dsp:cNvPr id="0" name=""/>
        <dsp:cNvSpPr/>
      </dsp:nvSpPr>
      <dsp:spPr>
        <a:xfrm rot="5400000">
          <a:off x="-132218" y="1846063"/>
          <a:ext cx="881459" cy="617021"/>
        </a:xfrm>
        <a:prstGeom prst="chevron">
          <a:avLst/>
        </a:prstGeom>
        <a:solidFill>
          <a:schemeClr val="tx2"/>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a-IR" sz="1700" kern="1200" dirty="0"/>
            <a:t>3</a:t>
          </a:r>
          <a:endParaRPr lang="en-US" sz="1700" kern="1200" dirty="0"/>
        </a:p>
      </dsp:txBody>
      <dsp:txXfrm rot="-5400000">
        <a:off x="2" y="2022355"/>
        <a:ext cx="617021" cy="264438"/>
      </dsp:txXfrm>
    </dsp:sp>
    <dsp:sp modelId="{746CE19B-F89B-4405-9358-78BCAAF43086}">
      <dsp:nvSpPr>
        <dsp:cNvPr id="0" name=""/>
        <dsp:cNvSpPr/>
      </dsp:nvSpPr>
      <dsp:spPr>
        <a:xfrm rot="5400000">
          <a:off x="5088447" y="-2757581"/>
          <a:ext cx="572948" cy="9515801"/>
        </a:xfrm>
        <a:prstGeom prst="round2SameRect">
          <a:avLst/>
        </a:prstGeom>
        <a:solidFill>
          <a:schemeClr val="bg1">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None/>
          </a:pPr>
          <a:r>
            <a:rPr lang="fa-IR" sz="2400" b="0" kern="1200" dirty="0">
              <a:cs typeface="B Nazanin" panose="00000400000000000000" pitchFamily="2" charset="-78"/>
            </a:rPr>
            <a:t> تدوین استراتژی مرکز سامانه (تعیین روش‏های ارتباطی سازمان و مشتری)</a:t>
          </a:r>
          <a:endParaRPr lang="en-US" sz="2400" b="0" kern="1200" dirty="0">
            <a:cs typeface="B Nazanin" panose="00000400000000000000" pitchFamily="2" charset="-78"/>
          </a:endParaRPr>
        </a:p>
      </dsp:txBody>
      <dsp:txXfrm rot="-5400000">
        <a:off x="617021" y="1741814"/>
        <a:ext cx="9487832" cy="517010"/>
      </dsp:txXfrm>
    </dsp:sp>
    <dsp:sp modelId="{03A169E1-01EF-4902-B426-4745323691AC}">
      <dsp:nvSpPr>
        <dsp:cNvPr id="0" name=""/>
        <dsp:cNvSpPr/>
      </dsp:nvSpPr>
      <dsp:spPr>
        <a:xfrm rot="5400000">
          <a:off x="-132218" y="2632276"/>
          <a:ext cx="881459" cy="617021"/>
        </a:xfrm>
        <a:prstGeom prst="chevron">
          <a:avLst/>
        </a:prstGeom>
        <a:solidFill>
          <a:srgbClr val="FFFF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a-IR" sz="1700" kern="1200" dirty="0"/>
            <a:t>4</a:t>
          </a:r>
          <a:endParaRPr lang="en-US" sz="1700" kern="1200" dirty="0"/>
        </a:p>
      </dsp:txBody>
      <dsp:txXfrm rot="-5400000">
        <a:off x="2" y="2808568"/>
        <a:ext cx="617021" cy="264438"/>
      </dsp:txXfrm>
    </dsp:sp>
    <dsp:sp modelId="{2F036BBF-CEC6-4A1D-90CE-74D23AD36A53}">
      <dsp:nvSpPr>
        <dsp:cNvPr id="0" name=""/>
        <dsp:cNvSpPr/>
      </dsp:nvSpPr>
      <dsp:spPr>
        <a:xfrm rot="5400000">
          <a:off x="5088447" y="-1971368"/>
          <a:ext cx="572948" cy="9515801"/>
        </a:xfrm>
        <a:prstGeom prst="round2SameRect">
          <a:avLst/>
        </a:prstGeom>
        <a:solidFill>
          <a:schemeClr val="bg1">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114300" lvl="1" indent="0" algn="r" defTabSz="577850" rtl="1">
            <a:lnSpc>
              <a:spcPct val="90000"/>
            </a:lnSpc>
            <a:spcBef>
              <a:spcPct val="0"/>
            </a:spcBef>
            <a:spcAft>
              <a:spcPct val="15000"/>
            </a:spcAft>
            <a:buNone/>
          </a:pPr>
          <a:endParaRPr lang="en-US" sz="2400" kern="1200" dirty="0"/>
        </a:p>
        <a:p>
          <a:pPr marL="0" marR="0" lvl="1" indent="0" algn="r" defTabSz="914400" rtl="1" eaLnBrk="1" fontAlgn="auto" latinLnBrk="0" hangingPunct="1">
            <a:lnSpc>
              <a:spcPct val="100000"/>
            </a:lnSpc>
            <a:spcBef>
              <a:spcPct val="0"/>
            </a:spcBef>
            <a:spcAft>
              <a:spcPts val="0"/>
            </a:spcAft>
            <a:buClrTx/>
            <a:buSzTx/>
            <a:buFontTx/>
            <a:buNone/>
            <a:tabLst/>
            <a:defRPr/>
          </a:pPr>
          <a:r>
            <a:rPr lang="fa-IR" sz="2400" b="0" kern="1200" dirty="0">
              <a:cs typeface="B Nazanin" panose="00000400000000000000" pitchFamily="2" charset="-78"/>
            </a:rPr>
            <a:t> ایجاد سیستم اطلاعات</a:t>
          </a:r>
          <a:endParaRPr lang="en-US" sz="2400" b="0" kern="1200" dirty="0">
            <a:cs typeface="B Nazanin" panose="00000400000000000000" pitchFamily="2" charset="-78"/>
          </a:endParaRPr>
        </a:p>
        <a:p>
          <a:pPr marL="114300" lvl="1" indent="0" algn="r" defTabSz="577850" rtl="1">
            <a:lnSpc>
              <a:spcPct val="90000"/>
            </a:lnSpc>
            <a:spcBef>
              <a:spcPct val="0"/>
            </a:spcBef>
            <a:spcAft>
              <a:spcPct val="15000"/>
            </a:spcAft>
            <a:buNone/>
          </a:pPr>
          <a:endParaRPr lang="en-US" sz="2400" kern="1200" dirty="0"/>
        </a:p>
      </dsp:txBody>
      <dsp:txXfrm rot="-5400000">
        <a:off x="617021" y="2528027"/>
        <a:ext cx="9487832" cy="517010"/>
      </dsp:txXfrm>
    </dsp:sp>
    <dsp:sp modelId="{114CE133-8B8D-4DA5-87F8-8B1095559373}">
      <dsp:nvSpPr>
        <dsp:cNvPr id="0" name=""/>
        <dsp:cNvSpPr/>
      </dsp:nvSpPr>
      <dsp:spPr>
        <a:xfrm rot="5400000">
          <a:off x="-132218" y="3418489"/>
          <a:ext cx="881459" cy="617021"/>
        </a:xfrm>
        <a:prstGeom prst="chevron">
          <a:avLst/>
        </a:prstGeom>
        <a:solidFill>
          <a:schemeClr val="tx2"/>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a-IR" sz="1700" kern="1200" dirty="0"/>
            <a:t>5</a:t>
          </a:r>
          <a:endParaRPr lang="en-US" sz="1700" kern="1200" dirty="0"/>
        </a:p>
      </dsp:txBody>
      <dsp:txXfrm rot="-5400000">
        <a:off x="2" y="3594781"/>
        <a:ext cx="617021" cy="264438"/>
      </dsp:txXfrm>
    </dsp:sp>
    <dsp:sp modelId="{F60C30A0-2343-4183-B01A-B35C4E6B8622}">
      <dsp:nvSpPr>
        <dsp:cNvPr id="0" name=""/>
        <dsp:cNvSpPr/>
      </dsp:nvSpPr>
      <dsp:spPr>
        <a:xfrm rot="5400000">
          <a:off x="5088447" y="-1185156"/>
          <a:ext cx="572948" cy="9515801"/>
        </a:xfrm>
        <a:prstGeom prst="round2SameRect">
          <a:avLst/>
        </a:prstGeom>
        <a:solidFill>
          <a:schemeClr val="bg1">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None/>
          </a:pPr>
          <a:r>
            <a:rPr lang="fa-IR" sz="2400" b="0" kern="1200" dirty="0">
              <a:cs typeface="B Nazanin" panose="00000400000000000000" pitchFamily="2" charset="-78"/>
            </a:rPr>
            <a:t> ارزیابی بازخوردها</a:t>
          </a:r>
          <a:endParaRPr lang="en-US" sz="2400" b="0" kern="1200" dirty="0">
            <a:cs typeface="B Nazanin" panose="00000400000000000000" pitchFamily="2" charset="-78"/>
          </a:endParaRPr>
        </a:p>
      </dsp:txBody>
      <dsp:txXfrm rot="-5400000">
        <a:off x="617021" y="3314239"/>
        <a:ext cx="9487832" cy="517010"/>
      </dsp:txXfrm>
    </dsp:sp>
    <dsp:sp modelId="{9DA53B71-8E58-413D-A566-0B07FA20B7D5}">
      <dsp:nvSpPr>
        <dsp:cNvPr id="0" name=""/>
        <dsp:cNvSpPr/>
      </dsp:nvSpPr>
      <dsp:spPr>
        <a:xfrm rot="5400000">
          <a:off x="-132218" y="4204701"/>
          <a:ext cx="881459" cy="617021"/>
        </a:xfrm>
        <a:prstGeom prst="chevron">
          <a:avLst/>
        </a:prstGeom>
        <a:solidFill>
          <a:srgbClr val="FFFF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a-IR" sz="1700" kern="1200" dirty="0"/>
            <a:t>6</a:t>
          </a:r>
          <a:endParaRPr lang="en-US" sz="1700" kern="1200" dirty="0"/>
        </a:p>
      </dsp:txBody>
      <dsp:txXfrm rot="-5400000">
        <a:off x="2" y="4380993"/>
        <a:ext cx="617021" cy="264438"/>
      </dsp:txXfrm>
    </dsp:sp>
    <dsp:sp modelId="{702E2896-4C7A-4208-B5EB-178A24CE811E}">
      <dsp:nvSpPr>
        <dsp:cNvPr id="0" name=""/>
        <dsp:cNvSpPr/>
      </dsp:nvSpPr>
      <dsp:spPr>
        <a:xfrm rot="5400000">
          <a:off x="5088447" y="-398943"/>
          <a:ext cx="572948" cy="9515801"/>
        </a:xfrm>
        <a:prstGeom prst="round2SameRect">
          <a:avLst/>
        </a:prstGeom>
        <a:solidFill>
          <a:schemeClr val="bg1">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None/>
          </a:pPr>
          <a:r>
            <a:rPr lang="fa-IR" sz="2400" b="0" kern="1200" dirty="0">
              <a:cs typeface="B Nazanin" panose="00000400000000000000" pitchFamily="2" charset="-78"/>
            </a:rPr>
            <a:t> بهبود فرآیند</a:t>
          </a:r>
          <a:endParaRPr lang="en-US" sz="2400" b="0" kern="1200" dirty="0">
            <a:cs typeface="B Nazanin" panose="00000400000000000000" pitchFamily="2" charset="-78"/>
          </a:endParaRPr>
        </a:p>
      </dsp:txBody>
      <dsp:txXfrm rot="-5400000">
        <a:off x="617021" y="4100452"/>
        <a:ext cx="9487832" cy="51701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355ABC-F969-498F-B6AA-226957305FAA}"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9003595-EC75-43CF-946A-893D5F9C5EC7}" type="slidenum">
              <a:rPr lang="en-US" smtClean="0"/>
              <a:pPr/>
              <a:t>‹#›</a:t>
            </a:fld>
            <a:endParaRPr lang="en-US"/>
          </a:p>
        </p:txBody>
      </p:sp>
    </p:spTree>
    <p:extLst>
      <p:ext uri="{BB962C8B-B14F-4D97-AF65-F5344CB8AC3E}">
        <p14:creationId xmlns:p14="http://schemas.microsoft.com/office/powerpoint/2010/main" xmlns="" val="116692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355ABC-F969-498F-B6AA-226957305FAA}"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003595-EC75-43CF-946A-893D5F9C5EC7}" type="slidenum">
              <a:rPr lang="en-US" smtClean="0"/>
              <a:pPr/>
              <a:t>‹#›</a:t>
            </a:fld>
            <a:endParaRPr lang="en-US"/>
          </a:p>
        </p:txBody>
      </p:sp>
    </p:spTree>
    <p:extLst>
      <p:ext uri="{BB962C8B-B14F-4D97-AF65-F5344CB8AC3E}">
        <p14:creationId xmlns:p14="http://schemas.microsoft.com/office/powerpoint/2010/main" xmlns="" val="63049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355ABC-F969-498F-B6AA-226957305FAA}"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003595-EC75-43CF-946A-893D5F9C5EC7}"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875460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8355ABC-F969-498F-B6AA-226957305FAA}" type="datetimeFigureOut">
              <a:rPr lang="en-US" smtClean="0"/>
              <a:pPr/>
              <a:t>6/11/2023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003595-EC75-43CF-946A-893D5F9C5EC7}" type="slidenum">
              <a:rPr lang="en-US" smtClean="0"/>
              <a:pPr/>
              <a:t>‹#›</a:t>
            </a:fld>
            <a:endParaRPr lang="en-US"/>
          </a:p>
        </p:txBody>
      </p:sp>
    </p:spTree>
    <p:extLst>
      <p:ext uri="{BB962C8B-B14F-4D97-AF65-F5344CB8AC3E}">
        <p14:creationId xmlns:p14="http://schemas.microsoft.com/office/powerpoint/2010/main" xmlns="" val="937542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8355ABC-F969-498F-B6AA-226957305FAA}" type="datetimeFigureOut">
              <a:rPr lang="en-US" smtClean="0"/>
              <a:pPr/>
              <a:t>6/11/2023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003595-EC75-43CF-946A-893D5F9C5EC7}"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4093275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8355ABC-F969-498F-B6AA-226957305FAA}" type="datetimeFigureOut">
              <a:rPr lang="en-US" smtClean="0"/>
              <a:pPr/>
              <a:t>6/11/2023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003595-EC75-43CF-946A-893D5F9C5EC7}" type="slidenum">
              <a:rPr lang="en-US" smtClean="0"/>
              <a:pPr/>
              <a:t>‹#›</a:t>
            </a:fld>
            <a:endParaRPr lang="en-US"/>
          </a:p>
        </p:txBody>
      </p:sp>
    </p:spTree>
    <p:extLst>
      <p:ext uri="{BB962C8B-B14F-4D97-AF65-F5344CB8AC3E}">
        <p14:creationId xmlns:p14="http://schemas.microsoft.com/office/powerpoint/2010/main" xmlns="" val="131132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355ABC-F969-498F-B6AA-226957305FAA}"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003595-EC75-43CF-946A-893D5F9C5EC7}" type="slidenum">
              <a:rPr lang="en-US" smtClean="0"/>
              <a:pPr/>
              <a:t>‹#›</a:t>
            </a:fld>
            <a:endParaRPr lang="en-US"/>
          </a:p>
        </p:txBody>
      </p:sp>
    </p:spTree>
    <p:extLst>
      <p:ext uri="{BB962C8B-B14F-4D97-AF65-F5344CB8AC3E}">
        <p14:creationId xmlns:p14="http://schemas.microsoft.com/office/powerpoint/2010/main" xmlns="" val="3967312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355ABC-F969-498F-B6AA-226957305FAA}"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003595-EC75-43CF-946A-893D5F9C5EC7}" type="slidenum">
              <a:rPr lang="en-US" smtClean="0"/>
              <a:pPr/>
              <a:t>‹#›</a:t>
            </a:fld>
            <a:endParaRPr lang="en-US"/>
          </a:p>
        </p:txBody>
      </p:sp>
    </p:spTree>
    <p:extLst>
      <p:ext uri="{BB962C8B-B14F-4D97-AF65-F5344CB8AC3E}">
        <p14:creationId xmlns:p14="http://schemas.microsoft.com/office/powerpoint/2010/main" xmlns="" val="394954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355ABC-F969-498F-B6AA-226957305FAA}"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003595-EC75-43CF-946A-893D5F9C5EC7}" type="slidenum">
              <a:rPr lang="en-US" smtClean="0"/>
              <a:pPr/>
              <a:t>‹#›</a:t>
            </a:fld>
            <a:endParaRPr lang="en-US"/>
          </a:p>
        </p:txBody>
      </p:sp>
    </p:spTree>
    <p:extLst>
      <p:ext uri="{BB962C8B-B14F-4D97-AF65-F5344CB8AC3E}">
        <p14:creationId xmlns:p14="http://schemas.microsoft.com/office/powerpoint/2010/main" xmlns="" val="359584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355ABC-F969-498F-B6AA-226957305FAA}" type="datetimeFigureOut">
              <a:rPr lang="en-US" smtClean="0"/>
              <a:pPr/>
              <a:t>6/11/2023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003595-EC75-43CF-946A-893D5F9C5EC7}" type="slidenum">
              <a:rPr lang="en-US" smtClean="0"/>
              <a:pPr/>
              <a:t>‹#›</a:t>
            </a:fld>
            <a:endParaRPr lang="en-US"/>
          </a:p>
        </p:txBody>
      </p:sp>
    </p:spTree>
    <p:extLst>
      <p:ext uri="{BB962C8B-B14F-4D97-AF65-F5344CB8AC3E}">
        <p14:creationId xmlns:p14="http://schemas.microsoft.com/office/powerpoint/2010/main" xmlns="" val="245519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355ABC-F969-498F-B6AA-226957305FAA}" type="datetimeFigureOut">
              <a:rPr lang="en-US" smtClean="0"/>
              <a:pPr/>
              <a:t>6/11/2023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9003595-EC75-43CF-946A-893D5F9C5EC7}" type="slidenum">
              <a:rPr lang="en-US" smtClean="0"/>
              <a:pPr/>
              <a:t>‹#›</a:t>
            </a:fld>
            <a:endParaRPr lang="en-US"/>
          </a:p>
        </p:txBody>
      </p:sp>
    </p:spTree>
    <p:extLst>
      <p:ext uri="{BB962C8B-B14F-4D97-AF65-F5344CB8AC3E}">
        <p14:creationId xmlns:p14="http://schemas.microsoft.com/office/powerpoint/2010/main" xmlns="" val="325225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355ABC-F969-498F-B6AA-226957305FAA}" type="datetimeFigureOut">
              <a:rPr lang="en-US" smtClean="0"/>
              <a:pPr/>
              <a:t>6/11/2023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9003595-EC75-43CF-946A-893D5F9C5EC7}" type="slidenum">
              <a:rPr lang="en-US" smtClean="0"/>
              <a:pPr/>
              <a:t>‹#›</a:t>
            </a:fld>
            <a:endParaRPr lang="en-US"/>
          </a:p>
        </p:txBody>
      </p:sp>
    </p:spTree>
    <p:extLst>
      <p:ext uri="{BB962C8B-B14F-4D97-AF65-F5344CB8AC3E}">
        <p14:creationId xmlns:p14="http://schemas.microsoft.com/office/powerpoint/2010/main" xmlns="" val="398272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355ABC-F969-498F-B6AA-226957305FAA}" type="datetimeFigureOut">
              <a:rPr lang="en-US" smtClean="0"/>
              <a:pPr/>
              <a:t>6/11/2023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9003595-EC75-43CF-946A-893D5F9C5EC7}" type="slidenum">
              <a:rPr lang="en-US" smtClean="0"/>
              <a:pPr/>
              <a:t>‹#›</a:t>
            </a:fld>
            <a:endParaRPr lang="en-US"/>
          </a:p>
        </p:txBody>
      </p:sp>
    </p:spTree>
    <p:extLst>
      <p:ext uri="{BB962C8B-B14F-4D97-AF65-F5344CB8AC3E}">
        <p14:creationId xmlns:p14="http://schemas.microsoft.com/office/powerpoint/2010/main" xmlns="" val="191466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55ABC-F969-498F-B6AA-226957305FAA}" type="datetimeFigureOut">
              <a:rPr lang="en-US" smtClean="0"/>
              <a:pPr/>
              <a:t>6/11/2023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9003595-EC75-43CF-946A-893D5F9C5EC7}" type="slidenum">
              <a:rPr lang="en-US" smtClean="0"/>
              <a:pPr/>
              <a:t>‹#›</a:t>
            </a:fld>
            <a:endParaRPr lang="en-US"/>
          </a:p>
        </p:txBody>
      </p:sp>
    </p:spTree>
    <p:extLst>
      <p:ext uri="{BB962C8B-B14F-4D97-AF65-F5344CB8AC3E}">
        <p14:creationId xmlns:p14="http://schemas.microsoft.com/office/powerpoint/2010/main" xmlns="" val="293933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355ABC-F969-498F-B6AA-226957305FAA}" type="datetimeFigureOut">
              <a:rPr lang="en-US" smtClean="0"/>
              <a:pPr/>
              <a:t>6/11/2023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9003595-EC75-43CF-946A-893D5F9C5EC7}" type="slidenum">
              <a:rPr lang="en-US" smtClean="0"/>
              <a:pPr/>
              <a:t>‹#›</a:t>
            </a:fld>
            <a:endParaRPr lang="en-US"/>
          </a:p>
        </p:txBody>
      </p:sp>
    </p:spTree>
    <p:extLst>
      <p:ext uri="{BB962C8B-B14F-4D97-AF65-F5344CB8AC3E}">
        <p14:creationId xmlns:p14="http://schemas.microsoft.com/office/powerpoint/2010/main" xmlns="" val="276852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355ABC-F969-498F-B6AA-226957305FAA}" type="datetimeFigureOut">
              <a:rPr lang="en-US" smtClean="0"/>
              <a:pPr/>
              <a:t>6/11/2023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003595-EC75-43CF-946A-893D5F9C5EC7}" type="slidenum">
              <a:rPr lang="en-US" smtClean="0"/>
              <a:pPr/>
              <a:t>‹#›</a:t>
            </a:fld>
            <a:endParaRPr lang="en-US"/>
          </a:p>
        </p:txBody>
      </p:sp>
    </p:spTree>
    <p:extLst>
      <p:ext uri="{BB962C8B-B14F-4D97-AF65-F5344CB8AC3E}">
        <p14:creationId xmlns:p14="http://schemas.microsoft.com/office/powerpoint/2010/main" xmlns="" val="382109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8355ABC-F969-498F-B6AA-226957305FAA}" type="datetimeFigureOut">
              <a:rPr lang="en-US" smtClean="0"/>
              <a:pPr/>
              <a:t>6/11/2023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9003595-EC75-43CF-946A-893D5F9C5EC7}" type="slidenum">
              <a:rPr lang="en-US" smtClean="0"/>
              <a:pPr/>
              <a:t>‹#›</a:t>
            </a:fld>
            <a:endParaRPr lang="en-US"/>
          </a:p>
        </p:txBody>
      </p:sp>
    </p:spTree>
    <p:extLst>
      <p:ext uri="{BB962C8B-B14F-4D97-AF65-F5344CB8AC3E}">
        <p14:creationId xmlns:p14="http://schemas.microsoft.com/office/powerpoint/2010/main" xmlns="" val="77206918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489398"/>
            <a:ext cx="8915399" cy="682579"/>
          </a:xfrm>
        </p:spPr>
        <p:txBody>
          <a:bodyPr>
            <a:normAutofit/>
          </a:bodyPr>
          <a:lstStyle/>
          <a:p>
            <a:pPr algn="ctr"/>
            <a:r>
              <a:rPr lang="fa-IR" sz="2400" dirty="0">
                <a:solidFill>
                  <a:schemeClr val="accent1">
                    <a:lumMod val="75000"/>
                  </a:schemeClr>
                </a:solidFill>
                <a:cs typeface="B Titr" panose="00000700000000000000" pitchFamily="2" charset="-78"/>
              </a:rPr>
              <a:t>به نام خدا</a:t>
            </a:r>
            <a:endParaRPr lang="en-US" sz="2400" dirty="0">
              <a:solidFill>
                <a:schemeClr val="accent1">
                  <a:lumMod val="75000"/>
                </a:schemeClr>
              </a:solidFill>
              <a:cs typeface="B Titr" panose="00000700000000000000" pitchFamily="2" charset="-78"/>
            </a:endParaRPr>
          </a:p>
        </p:txBody>
      </p:sp>
      <p:sp>
        <p:nvSpPr>
          <p:cNvPr id="3" name="Subtitle 2"/>
          <p:cNvSpPr>
            <a:spLocks noGrp="1"/>
          </p:cNvSpPr>
          <p:nvPr>
            <p:ph type="subTitle" idx="1"/>
          </p:nvPr>
        </p:nvSpPr>
        <p:spPr>
          <a:xfrm>
            <a:off x="2299447" y="1398494"/>
            <a:ext cx="9205166" cy="4535581"/>
          </a:xfrm>
        </p:spPr>
        <p:txBody>
          <a:bodyPr>
            <a:normAutofit/>
          </a:bodyPr>
          <a:lstStyle/>
          <a:p>
            <a:pPr algn="r"/>
            <a:r>
              <a:rPr lang="fa-IR" sz="3200" dirty="0">
                <a:cs typeface="B Titr" panose="00000700000000000000" pitchFamily="2" charset="-78"/>
              </a:rPr>
              <a:t> </a:t>
            </a:r>
          </a:p>
          <a:p>
            <a:pPr algn="r" rtl="1"/>
            <a:r>
              <a:rPr lang="fa-IR" sz="3200" dirty="0">
                <a:solidFill>
                  <a:schemeClr val="accent1">
                    <a:lumMod val="75000"/>
                  </a:schemeClr>
                </a:solidFill>
                <a:cs typeface="B Titr" panose="00000700000000000000" pitchFamily="2" charset="-78"/>
              </a:rPr>
              <a:t>عنوان درس: سازمان خدمات شهری</a:t>
            </a:r>
          </a:p>
          <a:p>
            <a:pPr algn="r" rtl="1"/>
            <a:endParaRPr lang="fa-IR" sz="3200" dirty="0">
              <a:cs typeface="B Titr" panose="00000700000000000000" pitchFamily="2" charset="-78"/>
            </a:endParaRPr>
          </a:p>
          <a:p>
            <a:r>
              <a:rPr lang="fa-IR" sz="2800" dirty="0">
                <a:solidFill>
                  <a:schemeClr val="accent1">
                    <a:lumMod val="75000"/>
                  </a:schemeClr>
                </a:solidFill>
                <a:cs typeface="B Titr" panose="00000700000000000000" pitchFamily="2" charset="-78"/>
              </a:rPr>
              <a:t>مدرس: مریم محمدی استادکلایه</a:t>
            </a:r>
          </a:p>
          <a:p>
            <a:endParaRPr lang="fa-IR" sz="3200" dirty="0">
              <a:cs typeface="B Titr" panose="00000700000000000000" pitchFamily="2" charset="-78"/>
            </a:endParaRPr>
          </a:p>
          <a:p>
            <a:endParaRPr lang="en-US" sz="3200" dirty="0">
              <a:cs typeface="B Titr" panose="00000700000000000000" pitchFamily="2" charset="-78"/>
            </a:endParaRPr>
          </a:p>
          <a:p>
            <a:r>
              <a:rPr lang="fa-IR" sz="2000" dirty="0">
                <a:solidFill>
                  <a:schemeClr val="accent1">
                    <a:lumMod val="75000"/>
                  </a:schemeClr>
                </a:solidFill>
                <a:cs typeface="B Titr" panose="00000700000000000000" pitchFamily="2" charset="-78"/>
              </a:rPr>
              <a:t>بهار 1402 </a:t>
            </a:r>
            <a:r>
              <a:rPr lang="fa-IR" sz="2000" dirty="0">
                <a:cs typeface="B Titr" panose="00000700000000000000" pitchFamily="2" charset="-78"/>
              </a:rPr>
              <a:t> </a:t>
            </a:r>
          </a:p>
          <a:p>
            <a:endParaRPr lang="fa-IR" sz="2000" dirty="0">
              <a:cs typeface="B Titr" panose="00000700000000000000" pitchFamily="2" charset="-78"/>
            </a:endParaRPr>
          </a:p>
          <a:p>
            <a:endParaRPr lang="en-US" sz="2000" dirty="0"/>
          </a:p>
        </p:txBody>
      </p:sp>
    </p:spTree>
    <p:extLst>
      <p:ext uri="{BB962C8B-B14F-4D97-AF65-F5344CB8AC3E}">
        <p14:creationId xmlns:p14="http://schemas.microsoft.com/office/powerpoint/2010/main" xmlns="" val="21444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325" y="349625"/>
            <a:ext cx="10716746" cy="6003550"/>
          </a:xfrm>
        </p:spPr>
        <p:txBody>
          <a:bodyPr>
            <a:normAutofit lnSpcReduction="10000"/>
          </a:bodyPr>
          <a:lstStyle/>
          <a:p>
            <a:pPr marL="0" indent="0" algn="just" rtl="1">
              <a:lnSpc>
                <a:spcPct val="150000"/>
              </a:lnSpc>
              <a:spcBef>
                <a:spcPts val="0"/>
              </a:spcBef>
              <a:buNone/>
            </a:pPr>
            <a:r>
              <a:rPr lang="fa-IR" sz="2400" dirty="0">
                <a:solidFill>
                  <a:schemeClr val="accent1">
                    <a:lumMod val="75000"/>
                  </a:schemeClr>
                </a:solidFill>
                <a:cs typeface="B Titr" panose="00000700000000000000" pitchFamily="2" charset="-78"/>
              </a:rPr>
              <a:t>رویکرد مشارکت نهادی</a:t>
            </a:r>
            <a:endParaRPr lang="fa-IR" sz="2400" b="1" dirty="0">
              <a:solidFill>
                <a:schemeClr val="accent1">
                  <a:lumMod val="75000"/>
                </a:schemeClr>
              </a:solidFill>
              <a:cs typeface="B Nazanin" pitchFamily="2" charset="-78"/>
            </a:endParaRPr>
          </a:p>
          <a:p>
            <a:pPr marL="0" indent="0" algn="just" rtl="1">
              <a:lnSpc>
                <a:spcPct val="150000"/>
              </a:lnSpc>
              <a:spcBef>
                <a:spcPts val="0"/>
              </a:spcBef>
              <a:buNone/>
            </a:pPr>
            <a:r>
              <a:rPr lang="fa-IR" sz="2400" dirty="0">
                <a:cs typeface="B Nazanin" pitchFamily="2" charset="-78"/>
              </a:rPr>
              <a:t>در این رویکرد، شهروندان در فرآیند حکمرانی وارد می‏شوند. معتقدین به این رویکرد بر این باورند که با درگیر شدن مستقیم شهروندان در حکمرانی، عامه مردم درمی‏یابند چگونه زندگی آنها با زندگی سایر افراد جامعه قرین است. لذا قادر خواهند بود که منفعت کل جامعه را بر منفعت شخصی ترجیح دهند و مدیران در این نگاه نقش میانجی را دارند و بعضاً حافظ منافع شهروندانند.</a:t>
            </a:r>
          </a:p>
          <a:p>
            <a:pPr marL="0" indent="0" algn="just" rtl="1">
              <a:lnSpc>
                <a:spcPct val="150000"/>
              </a:lnSpc>
              <a:spcBef>
                <a:spcPts val="0"/>
              </a:spcBef>
              <a:buNone/>
            </a:pPr>
            <a:endParaRPr lang="fa-IR" sz="2400" b="1" dirty="0">
              <a:cs typeface="B Lotus" panose="00000400000000000000" pitchFamily="2" charset="-78"/>
            </a:endParaRPr>
          </a:p>
          <a:p>
            <a:pPr marL="0" indent="0" algn="just" rtl="1">
              <a:lnSpc>
                <a:spcPct val="150000"/>
              </a:lnSpc>
              <a:spcBef>
                <a:spcPts val="0"/>
              </a:spcBef>
              <a:buNone/>
            </a:pPr>
            <a:r>
              <a:rPr lang="fa-IR" sz="2400" dirty="0">
                <a:solidFill>
                  <a:schemeClr val="accent1">
                    <a:lumMod val="75000"/>
                  </a:schemeClr>
                </a:solidFill>
                <a:cs typeface="B Titr" panose="00000700000000000000" pitchFamily="2" charset="-78"/>
              </a:rPr>
              <a:t>رویکرد مشارکتی پسامدرن</a:t>
            </a:r>
          </a:p>
          <a:p>
            <a:pPr marL="0" indent="0" algn="just" rtl="1">
              <a:lnSpc>
                <a:spcPct val="150000"/>
              </a:lnSpc>
              <a:spcBef>
                <a:spcPts val="0"/>
              </a:spcBef>
              <a:buNone/>
            </a:pPr>
            <a:r>
              <a:rPr lang="fa-IR" sz="2400" dirty="0">
                <a:cs typeface="B Nazanin" panose="00000400000000000000" pitchFamily="2" charset="-78"/>
              </a:rPr>
              <a:t>مرحله مهم از تکامل حضور شهروندان در عرصه مدیریت شهری است که شهروندان به عنوان دریافت‏کنندگان خدمات محسوب می‏شوند، در این دیدگاه نقش آنها پررنگ‏تر شده و در فرایند تولید و تخصیص خدمات شهر ایفای نقش می‏کنند و مطابق این رویکرد، منفعت عامه از طریق گفتمان چند‏وجهی تحقق می‏یابد و به ایفای نقش خدمات‏رسانی منجر می‏شود.</a:t>
            </a:r>
            <a:endParaRPr lang="en-US" sz="2400" dirty="0">
              <a:cs typeface="B Nazanin" pitchFamily="2" charset="-78"/>
            </a:endParaRPr>
          </a:p>
          <a:p>
            <a:pPr marL="0" indent="0" algn="just" rtl="1">
              <a:lnSpc>
                <a:spcPct val="150000"/>
              </a:lnSpc>
              <a:spcBef>
                <a:spcPts val="0"/>
              </a:spcBef>
              <a:buNone/>
            </a:pPr>
            <a:endParaRPr lang="en-US" sz="2400" b="1" dirty="0">
              <a:cs typeface="B Nazanin" pitchFamily="2" charset="-78"/>
            </a:endParaRPr>
          </a:p>
          <a:p>
            <a:pPr marL="0" indent="0" algn="just" rtl="1">
              <a:lnSpc>
                <a:spcPct val="150000"/>
              </a:lnSpc>
              <a:buNone/>
            </a:pPr>
            <a:endParaRPr lang="en-US" sz="2400" b="1" dirty="0">
              <a:cs typeface="B Lotus" panose="00000400000000000000" pitchFamily="2" charset="-78"/>
            </a:endParaRPr>
          </a:p>
        </p:txBody>
      </p:sp>
    </p:spTree>
    <p:extLst>
      <p:ext uri="{BB962C8B-B14F-4D97-AF65-F5344CB8AC3E}">
        <p14:creationId xmlns:p14="http://schemas.microsoft.com/office/powerpoint/2010/main" xmlns="" val="4217259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6373" y="2125014"/>
            <a:ext cx="10268240" cy="4417454"/>
          </a:xfrm>
        </p:spPr>
        <p:txBody>
          <a:bodyPr>
            <a:normAutofit/>
          </a:bodyPr>
          <a:lstStyle/>
          <a:p>
            <a:pPr algn="just" rtl="1">
              <a:lnSpc>
                <a:spcPct val="150000"/>
              </a:lnSpc>
              <a:spcBef>
                <a:spcPts val="0"/>
              </a:spcBef>
            </a:pPr>
            <a:r>
              <a:rPr lang="fa-IR" sz="2400" dirty="0">
                <a:cs typeface="B Nazanin" panose="00000400000000000000" pitchFamily="2" charset="-78"/>
              </a:rPr>
              <a:t> تغییر از تمرکزگرایی و دولتی بودن به خدمات مدنی (مدل جدید حکمرانی خوب)</a:t>
            </a:r>
          </a:p>
          <a:p>
            <a:pPr algn="just" rtl="1">
              <a:lnSpc>
                <a:spcPct val="150000"/>
              </a:lnSpc>
              <a:spcBef>
                <a:spcPts val="0"/>
              </a:spcBef>
            </a:pPr>
            <a:r>
              <a:rPr lang="fa-IR" sz="2400" dirty="0">
                <a:cs typeface="B Nazanin" panose="00000400000000000000" pitchFamily="2" charset="-78"/>
              </a:rPr>
              <a:t>محوریت قرارگرفتن شهروندان/ مشتریان (نگاه سرمایه‏ای و اقتصادی به جریان خدمات‏رسانی)</a:t>
            </a:r>
          </a:p>
          <a:p>
            <a:pPr marL="0" indent="0" algn="just" rtl="1">
              <a:lnSpc>
                <a:spcPct val="150000"/>
              </a:lnSpc>
              <a:spcBef>
                <a:spcPts val="0"/>
              </a:spcBef>
              <a:buNone/>
            </a:pPr>
            <a:r>
              <a:rPr lang="fa-IR" sz="2400" dirty="0">
                <a:cs typeface="B Nazanin" panose="00000400000000000000" pitchFamily="2" charset="-78"/>
              </a:rPr>
              <a:t>آنچه باعث شد که این اصلاحات انجام گیرد، نقش شهروندان در ساختار مدیریتی بود که عمدتاً به عنوان افراد مالیات‏دهنده درنظر گرفته شدند و عموماً تلاش مدیریت خدمات‏رسان بر اساس نگاه سرمایه‏ای و اقتصادی به جریان خدمات‏رسانی بود. </a:t>
            </a:r>
          </a:p>
          <a:p>
            <a:pPr algn="just" rtl="1">
              <a:lnSpc>
                <a:spcPct val="150000"/>
              </a:lnSpc>
              <a:spcBef>
                <a:spcPts val="0"/>
              </a:spcBef>
            </a:pPr>
            <a:r>
              <a:rPr lang="fa-IR" sz="2400" dirty="0">
                <a:cs typeface="B Nazanin" panose="00000400000000000000" pitchFamily="2" charset="-78"/>
              </a:rPr>
              <a:t>توجه به حقوق شهروندی: افراد در شهرها جهت دریافت خدمات شهری دارای حقوق شهروندی هستند.</a:t>
            </a:r>
            <a:endParaRPr lang="en-US" sz="2400" dirty="0">
              <a:cs typeface="B Nazanin" panose="00000400000000000000" pitchFamily="2" charset="-78"/>
            </a:endParaRPr>
          </a:p>
        </p:txBody>
      </p:sp>
      <p:sp>
        <p:nvSpPr>
          <p:cNvPr id="4" name="Title 1">
            <a:extLst>
              <a:ext uri="{FF2B5EF4-FFF2-40B4-BE49-F238E27FC236}">
                <a16:creationId xmlns:a16="http://schemas.microsoft.com/office/drawing/2014/main" xmlns="" id="{74D64B98-FFF2-4431-A3F8-121416268126}"/>
              </a:ext>
            </a:extLst>
          </p:cNvPr>
          <p:cNvSpPr txBox="1">
            <a:spLocks/>
          </p:cNvSpPr>
          <p:nvPr/>
        </p:nvSpPr>
        <p:spPr>
          <a:xfrm>
            <a:off x="3446462" y="468138"/>
            <a:ext cx="8229600" cy="1055862"/>
          </a:xfrm>
          <a:prstGeom prst="rect">
            <a:avLst/>
          </a:prstGeom>
          <a:solidFill>
            <a:schemeClr val="accent3">
              <a:lumMod val="60000"/>
              <a:lumOff val="40000"/>
            </a:schemeClr>
          </a:solidFill>
          <a:ln w="57150">
            <a:solidFill>
              <a:schemeClr val="accent3"/>
            </a:solidFill>
          </a:ln>
        </p:spPr>
        <p:txBody>
          <a:bodyPr vert="horz" lIns="91440" tIns="45720" rIns="91440" bIns="45720" rtlCol="1"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B Titr" panose="00000700000000000000" pitchFamily="2" charset="-78"/>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Century Gothic" panose="020B0502020202020204"/>
                <a:ea typeface="+mn-ea"/>
                <a:cs typeface="B Titr" panose="00000700000000000000" pitchFamily="2" charset="-78"/>
              </a:rPr>
              <a:t/>
            </a:r>
            <a:br>
              <a:rPr kumimoji="0" lang="fa-IR" sz="2800" b="0" i="0" u="none" strike="noStrike" kern="1200" cap="none" spc="0" normalizeH="0" baseline="0" noProof="0" dirty="0">
                <a:ln>
                  <a:noFill/>
                </a:ln>
                <a:solidFill>
                  <a:prstClr val="black"/>
                </a:solidFill>
                <a:effectLst/>
                <a:uLnTx/>
                <a:uFillTx/>
                <a:latin typeface="Century Gothic" panose="020B0502020202020204"/>
                <a:ea typeface="+mn-ea"/>
                <a:cs typeface="B Titr" panose="00000700000000000000" pitchFamily="2" charset="-78"/>
              </a:rPr>
            </a:br>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B Titr" panose="00000700000000000000" pitchFamily="2" charset="-78"/>
            </a:endParaRPr>
          </a:p>
          <a:p>
            <a:pPr marL="0" marR="0" lvl="0" indent="0" algn="r" defTabSz="914400" rtl="0" eaLnBrk="1" fontAlgn="auto" latinLnBrk="0" hangingPunct="1">
              <a:lnSpc>
                <a:spcPct val="150000"/>
              </a:lnSpc>
              <a:spcBef>
                <a:spcPts val="0"/>
              </a:spcBef>
              <a:spcAft>
                <a:spcPts val="0"/>
              </a:spcAft>
              <a:buClrTx/>
              <a:buSzTx/>
              <a:buFontTx/>
              <a:buNone/>
              <a:tabLst/>
              <a:defRPr/>
            </a:pPr>
            <a:endParaRPr lang="en-US" sz="2800" dirty="0">
              <a:solidFill>
                <a:prstClr val="black"/>
              </a:solidFill>
              <a:latin typeface="Century Gothic" panose="020B0502020202020204"/>
              <a:ea typeface="+mn-ea"/>
              <a:cs typeface="B Titr" panose="00000700000000000000" pitchFamily="2" charset="-78"/>
            </a:endParaRPr>
          </a:p>
          <a:p>
            <a:pPr marL="0" marR="0" lvl="0" indent="0" algn="r"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B Titr" panose="00000700000000000000" pitchFamily="2" charset="-78"/>
            </a:endParaRPr>
          </a:p>
          <a:p>
            <a:pPr marL="0" marR="0" lvl="0" indent="0" algn="r" defTabSz="914400" rtl="0" eaLnBrk="1" fontAlgn="auto" latinLnBrk="0" hangingPunct="1">
              <a:lnSpc>
                <a:spcPct val="15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entury Gothic" panose="020B0502020202020204"/>
              <a:ea typeface="+mn-ea"/>
              <a:cs typeface="B Titr" panose="00000700000000000000" pitchFamily="2" charset="-78"/>
            </a:endParaRPr>
          </a:p>
          <a:p>
            <a:pPr marL="0" marR="0" lvl="0" indent="0" algn="r" defTabSz="914400" rtl="0" eaLnBrk="1" fontAlgn="auto" latinLnBrk="0" hangingPunct="1">
              <a:lnSpc>
                <a:spcPct val="150000"/>
              </a:lnSpc>
              <a:spcBef>
                <a:spcPts val="0"/>
              </a:spcBef>
              <a:spcAft>
                <a:spcPts val="0"/>
              </a:spcAft>
              <a:buClrTx/>
              <a:buSzTx/>
              <a:buFontTx/>
              <a:buNone/>
              <a:tabLst/>
              <a:defRPr/>
            </a:pPr>
            <a:endParaRPr lang="fa-IR" sz="2800" dirty="0">
              <a:solidFill>
                <a:prstClr val="black"/>
              </a:solidFill>
              <a:latin typeface="Century Gothic" panose="020B0502020202020204"/>
              <a:ea typeface="+mn-ea"/>
              <a:cs typeface="B Titr" panose="00000700000000000000" pitchFamily="2" charset="-78"/>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entury Gothic" panose="020B0502020202020204"/>
                <a:ea typeface="+mn-ea"/>
                <a:cs typeface="B Titr" panose="00000700000000000000" pitchFamily="2" charset="-78"/>
              </a:rPr>
              <a:t>سیر تحول مدیریت خدمات شهری</a:t>
            </a:r>
            <a:br>
              <a:rPr kumimoji="0" lang="fa-IR" sz="2400" b="0" i="0" u="none" strike="noStrike" kern="1200" cap="none" spc="0" normalizeH="0" baseline="0" noProof="0" dirty="0">
                <a:ln>
                  <a:noFill/>
                </a:ln>
                <a:solidFill>
                  <a:prstClr val="black"/>
                </a:solidFill>
                <a:effectLst/>
                <a:uLnTx/>
                <a:uFillTx/>
                <a:latin typeface="Century Gothic" panose="020B0502020202020204"/>
                <a:ea typeface="+mn-ea"/>
                <a:cs typeface="B Titr" panose="00000700000000000000" pitchFamily="2" charset="-78"/>
              </a:rPr>
            </a:br>
            <a:r>
              <a:rPr kumimoji="0" lang="fa-IR" sz="2400" b="0" i="0" u="none" strike="noStrike" kern="1200" cap="none" spc="0" normalizeH="0" baseline="0" noProof="0" dirty="0">
                <a:ln>
                  <a:noFill/>
                </a:ln>
                <a:solidFill>
                  <a:prstClr val="black"/>
                </a:solidFill>
                <a:effectLst/>
                <a:uLnTx/>
                <a:uFillTx/>
                <a:latin typeface="Century Gothic" panose="020B0502020202020204"/>
                <a:ea typeface="+mn-ea"/>
                <a:cs typeface="B Titr" panose="00000700000000000000" pitchFamily="2" charset="-78"/>
              </a:rPr>
              <a:t>                                        (مراحل اصلاحات اداری در امور شهرها )</a:t>
            </a:r>
            <a:endPar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B Nazanin" pitchFamily="2" charset="-78"/>
            </a:endParaRPr>
          </a:p>
        </p:txBody>
      </p:sp>
    </p:spTree>
    <p:extLst>
      <p:ext uri="{BB962C8B-B14F-4D97-AF65-F5344CB8AC3E}">
        <p14:creationId xmlns:p14="http://schemas.microsoft.com/office/powerpoint/2010/main" xmlns="" val="243157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EEBE0069-AEAB-46BA-9E89-B6035C4E6883}"/>
              </a:ext>
            </a:extLst>
          </p:cNvPr>
          <p:cNvGraphicFramePr>
            <a:graphicFrameLocks noGrp="1"/>
          </p:cNvGraphicFramePr>
          <p:nvPr>
            <p:ph idx="1"/>
            <p:extLst>
              <p:ext uri="{D42A27DB-BD31-4B8C-83A1-F6EECF244321}">
                <p14:modId xmlns:p14="http://schemas.microsoft.com/office/powerpoint/2010/main" xmlns="" val="1424490782"/>
              </p:ext>
            </p:extLst>
          </p:nvPr>
        </p:nvGraphicFramePr>
        <p:xfrm>
          <a:off x="431200" y="836948"/>
          <a:ext cx="11623427" cy="6021052"/>
        </p:xfrm>
        <a:graphic>
          <a:graphicData uri="http://schemas.openxmlformats.org/drawingml/2006/table">
            <a:tbl>
              <a:tblPr firstRow="1" bandRow="1">
                <a:tableStyleId>{5940675A-B579-460E-94D1-54222C63F5DA}</a:tableStyleId>
              </a:tblPr>
              <a:tblGrid>
                <a:gridCol w="2376395">
                  <a:extLst>
                    <a:ext uri="{9D8B030D-6E8A-4147-A177-3AD203B41FA5}">
                      <a16:colId xmlns:a16="http://schemas.microsoft.com/office/drawing/2014/main" xmlns="" val="2272342775"/>
                    </a:ext>
                  </a:extLst>
                </a:gridCol>
                <a:gridCol w="2272976">
                  <a:extLst>
                    <a:ext uri="{9D8B030D-6E8A-4147-A177-3AD203B41FA5}">
                      <a16:colId xmlns:a16="http://schemas.microsoft.com/office/drawing/2014/main" xmlns="" val="2499367538"/>
                    </a:ext>
                  </a:extLst>
                </a:gridCol>
                <a:gridCol w="2543722">
                  <a:extLst>
                    <a:ext uri="{9D8B030D-6E8A-4147-A177-3AD203B41FA5}">
                      <a16:colId xmlns:a16="http://schemas.microsoft.com/office/drawing/2014/main" xmlns="" val="4214078785"/>
                    </a:ext>
                  </a:extLst>
                </a:gridCol>
                <a:gridCol w="2717442">
                  <a:extLst>
                    <a:ext uri="{9D8B030D-6E8A-4147-A177-3AD203B41FA5}">
                      <a16:colId xmlns:a16="http://schemas.microsoft.com/office/drawing/2014/main" xmlns="" val="1954593859"/>
                    </a:ext>
                  </a:extLst>
                </a:gridCol>
                <a:gridCol w="1712892">
                  <a:extLst>
                    <a:ext uri="{9D8B030D-6E8A-4147-A177-3AD203B41FA5}">
                      <a16:colId xmlns:a16="http://schemas.microsoft.com/office/drawing/2014/main" xmlns="" val="1029178834"/>
                    </a:ext>
                  </a:extLst>
                </a:gridCol>
              </a:tblGrid>
              <a:tr h="438916">
                <a:tc>
                  <a:txBody>
                    <a:bodyPr/>
                    <a:lstStyle/>
                    <a:p>
                      <a:pPr algn="ctr" rtl="1"/>
                      <a:r>
                        <a:rPr lang="fa-IR" sz="1900" dirty="0">
                          <a:cs typeface="B Titr" panose="00000700000000000000" pitchFamily="2" charset="-78"/>
                        </a:rPr>
                        <a:t>مشارکت پسامدرن</a:t>
                      </a:r>
                      <a:endParaRPr lang="en-US" sz="1900" dirty="0">
                        <a:cs typeface="B Titr" panose="00000700000000000000" pitchFamily="2" charset="-78"/>
                      </a:endParaRPr>
                    </a:p>
                  </a:txBody>
                  <a:tcPr anchor="ctr"/>
                </a:tc>
                <a:tc>
                  <a:txBody>
                    <a:bodyPr/>
                    <a:lstStyle/>
                    <a:p>
                      <a:pPr algn="ctr" rtl="1"/>
                      <a:r>
                        <a:rPr lang="fa-IR" sz="1900" dirty="0">
                          <a:cs typeface="B Titr" panose="00000700000000000000" pitchFamily="2" charset="-78"/>
                        </a:rPr>
                        <a:t>مشارکت نهادی</a:t>
                      </a:r>
                      <a:endParaRPr lang="en-US" sz="1900" dirty="0">
                        <a:cs typeface="B Titr" panose="00000700000000000000" pitchFamily="2" charset="-78"/>
                      </a:endParaRPr>
                    </a:p>
                  </a:txBody>
                  <a:tcPr anchor="ctr"/>
                </a:tc>
                <a:tc>
                  <a:txBody>
                    <a:bodyPr/>
                    <a:lstStyle/>
                    <a:p>
                      <a:pPr algn="ctr" rtl="1"/>
                      <a:r>
                        <a:rPr lang="fa-IR" sz="1900" dirty="0">
                          <a:cs typeface="B Titr" panose="00000700000000000000" pitchFamily="2" charset="-78"/>
                        </a:rPr>
                        <a:t>نوآورانه - بازاری</a:t>
                      </a:r>
                      <a:endParaRPr lang="en-US" sz="1900" dirty="0">
                        <a:cs typeface="B Titr" panose="00000700000000000000" pitchFamily="2" charset="-78"/>
                      </a:endParaRPr>
                    </a:p>
                  </a:txBody>
                  <a:tcPr anchor="ctr"/>
                </a:tc>
                <a:tc>
                  <a:txBody>
                    <a:bodyPr/>
                    <a:lstStyle/>
                    <a:p>
                      <a:pPr algn="ctr" rtl="1"/>
                      <a:r>
                        <a:rPr lang="fa-IR" sz="1900" dirty="0">
                          <a:cs typeface="B Titr" panose="00000700000000000000" pitchFamily="2" charset="-78"/>
                        </a:rPr>
                        <a:t>قانونی - اداری</a:t>
                      </a:r>
                      <a:endParaRPr lang="en-US" sz="1900" dirty="0">
                        <a:cs typeface="B Titr" panose="00000700000000000000" pitchFamily="2" charset="-78"/>
                      </a:endParaRPr>
                    </a:p>
                  </a:txBody>
                  <a:tcPr anchor="ctr"/>
                </a:tc>
                <a:tc>
                  <a:txBody>
                    <a:bodyPr/>
                    <a:lstStyle/>
                    <a:p>
                      <a:pPr algn="r" rtl="1"/>
                      <a:r>
                        <a:rPr lang="fa-IR" sz="1900" dirty="0">
                          <a:cs typeface="B Titr" panose="00000700000000000000" pitchFamily="2" charset="-78"/>
                        </a:rPr>
                        <a:t>رویکردهای اداری</a:t>
                      </a:r>
                      <a:endParaRPr lang="en-US" sz="1900" dirty="0">
                        <a:cs typeface="B Titr" panose="00000700000000000000" pitchFamily="2" charset="-78"/>
                      </a:endParaRPr>
                    </a:p>
                  </a:txBody>
                  <a:tcPr anchor="ctr"/>
                </a:tc>
                <a:extLst>
                  <a:ext uri="{0D108BD9-81ED-4DB2-BD59-A6C34878D82A}">
                    <a16:rowId xmlns:a16="http://schemas.microsoft.com/office/drawing/2014/main" xmlns="" val="2705895331"/>
                  </a:ext>
                </a:extLst>
              </a:tr>
              <a:tr h="969273">
                <a:tc>
                  <a:txBody>
                    <a:bodyPr/>
                    <a:lstStyle/>
                    <a:p>
                      <a:pPr algn="ctr" rtl="1"/>
                      <a:r>
                        <a:rPr lang="fa-IR" sz="1800" b="1" dirty="0">
                          <a:cs typeface="B Nazanin" panose="00000400000000000000" pitchFamily="2" charset="-78"/>
                        </a:rPr>
                        <a:t>شهروند </a:t>
                      </a:r>
                    </a:p>
                    <a:p>
                      <a:pPr algn="ctr" rtl="1"/>
                      <a:r>
                        <a:rPr lang="fa-IR" sz="1800" b="1" dirty="0">
                          <a:cs typeface="B Nazanin" panose="00000400000000000000" pitchFamily="2" charset="-78"/>
                        </a:rPr>
                        <a:t>    </a:t>
                      </a:r>
                      <a:r>
                        <a:rPr lang="fa-IR" sz="1600" b="1" dirty="0">
                          <a:cs typeface="B Nazanin" panose="00000400000000000000" pitchFamily="2" charset="-78"/>
                        </a:rPr>
                        <a:t>(ارائه کننده خدمت و   دریافت کننده خدمت)</a:t>
                      </a:r>
                      <a:endParaRPr lang="en-US" sz="16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شهروند </a:t>
                      </a:r>
                    </a:p>
                    <a:p>
                      <a:pPr algn="ctr" rtl="1"/>
                      <a:r>
                        <a:rPr lang="fa-IR" sz="1600" b="1" dirty="0">
                          <a:cs typeface="B Nazanin" panose="00000400000000000000" pitchFamily="2" charset="-78"/>
                        </a:rPr>
                        <a:t>(شریک دریافت خدمت)</a:t>
                      </a:r>
                      <a:endParaRPr lang="en-US" sz="16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مشتری </a:t>
                      </a:r>
                    </a:p>
                    <a:p>
                      <a:pPr algn="ctr" rtl="1"/>
                      <a:r>
                        <a:rPr lang="fa-IR" sz="1600" b="1" dirty="0">
                          <a:cs typeface="B Nazanin" panose="00000400000000000000" pitchFamily="2" charset="-78"/>
                        </a:rPr>
                        <a:t>(دریافت کننده فعال خدمت)</a:t>
                      </a:r>
                      <a:endParaRPr lang="en-US" sz="16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ارباب رجوع</a:t>
                      </a:r>
                    </a:p>
                    <a:p>
                      <a:pPr algn="r" rtl="1"/>
                      <a:r>
                        <a:rPr lang="fa-IR" sz="1600" b="1" dirty="0">
                          <a:cs typeface="B Nazanin" panose="00000400000000000000" pitchFamily="2" charset="-78"/>
                        </a:rPr>
                        <a:t>(دریافت کننده منفعل خدمت)</a:t>
                      </a:r>
                      <a:endParaRPr lang="en-US" sz="1600" b="1" dirty="0">
                        <a:cs typeface="B Nazanin" panose="00000400000000000000" pitchFamily="2" charset="-78"/>
                      </a:endParaRPr>
                    </a:p>
                  </a:txBody>
                  <a:tcPr anchor="ctr"/>
                </a:tc>
                <a:tc>
                  <a:txBody>
                    <a:bodyPr/>
                    <a:lstStyle/>
                    <a:p>
                      <a:pPr algn="ctr" rtl="1"/>
                      <a:r>
                        <a:rPr lang="fa-IR" sz="1600" dirty="0">
                          <a:cs typeface="B Titr" panose="00000700000000000000" pitchFamily="2" charset="-78"/>
                        </a:rPr>
                        <a:t>افراد نگریسته می‌شوند به عنوان: </a:t>
                      </a:r>
                      <a:endParaRPr lang="en-US" sz="1600" dirty="0">
                        <a:cs typeface="B Titr" panose="00000700000000000000" pitchFamily="2" charset="-78"/>
                      </a:endParaRPr>
                    </a:p>
                  </a:txBody>
                  <a:tcPr anchor="ctr"/>
                </a:tc>
                <a:extLst>
                  <a:ext uri="{0D108BD9-81ED-4DB2-BD59-A6C34878D82A}">
                    <a16:rowId xmlns:a16="http://schemas.microsoft.com/office/drawing/2014/main" xmlns="" val="3536847222"/>
                  </a:ext>
                </a:extLst>
              </a:tr>
              <a:tr h="613873">
                <a:tc>
                  <a:txBody>
                    <a:bodyPr/>
                    <a:lstStyle/>
                    <a:p>
                      <a:pPr algn="ctr" rtl="1"/>
                      <a:r>
                        <a:rPr lang="fa-IR" sz="1800" b="1" dirty="0">
                          <a:cs typeface="B Nazanin" panose="00000400000000000000" pitchFamily="2" charset="-78"/>
                        </a:rPr>
                        <a:t>گفتمان‌های چندجانبه</a:t>
                      </a:r>
                      <a:endParaRPr lang="en-US" sz="18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ورود شهروندان</a:t>
                      </a:r>
                      <a:endParaRPr lang="en-US" sz="18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رضایت مشتری</a:t>
                      </a:r>
                      <a:endParaRPr lang="en-US" sz="18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قانون و فرآیندهای</a:t>
                      </a:r>
                      <a:r>
                        <a:rPr lang="fa-IR" sz="1800" b="1" baseline="0" dirty="0">
                          <a:cs typeface="B Nazanin" panose="00000400000000000000" pitchFamily="2" charset="-78"/>
                        </a:rPr>
                        <a:t> </a:t>
                      </a:r>
                      <a:r>
                        <a:rPr lang="fa-IR" sz="1800" b="1" dirty="0">
                          <a:cs typeface="B Nazanin" panose="00000400000000000000" pitchFamily="2" charset="-78"/>
                        </a:rPr>
                        <a:t>بوروکراتیک</a:t>
                      </a:r>
                      <a:endParaRPr lang="en-US" sz="1800" b="1" dirty="0">
                        <a:cs typeface="B Nazanin" panose="00000400000000000000" pitchFamily="2" charset="-78"/>
                      </a:endParaRPr>
                    </a:p>
                  </a:txBody>
                  <a:tcPr anchor="ctr"/>
                </a:tc>
                <a:tc>
                  <a:txBody>
                    <a:bodyPr/>
                    <a:lstStyle/>
                    <a:p>
                      <a:pPr algn="ctr" rtl="1"/>
                      <a:r>
                        <a:rPr lang="fa-IR" sz="1600" dirty="0">
                          <a:cs typeface="B Titr" panose="00000700000000000000" pitchFamily="2" charset="-78"/>
                        </a:rPr>
                        <a:t>منفعت عامه حاصل </a:t>
                      </a:r>
                    </a:p>
                    <a:p>
                      <a:pPr algn="ctr" rtl="1"/>
                      <a:r>
                        <a:rPr lang="fa-IR" sz="1600" dirty="0">
                          <a:cs typeface="B Titr" panose="00000700000000000000" pitchFamily="2" charset="-78"/>
                        </a:rPr>
                        <a:t>می‌شود از طریق:</a:t>
                      </a:r>
                      <a:endParaRPr lang="en-US" sz="1600" dirty="0">
                        <a:cs typeface="B Titr" panose="00000700000000000000" pitchFamily="2" charset="-78"/>
                      </a:endParaRPr>
                    </a:p>
                  </a:txBody>
                  <a:tcPr anchor="ctr"/>
                </a:tc>
                <a:extLst>
                  <a:ext uri="{0D108BD9-81ED-4DB2-BD59-A6C34878D82A}">
                    <a16:rowId xmlns:a16="http://schemas.microsoft.com/office/drawing/2014/main" xmlns="" val="2812956691"/>
                  </a:ext>
                </a:extLst>
              </a:tr>
              <a:tr h="1260055">
                <a:tc>
                  <a:txBody>
                    <a:bodyPr/>
                    <a:lstStyle/>
                    <a:p>
                      <a:pPr algn="ctr" rtl="1"/>
                      <a:r>
                        <a:rPr lang="fa-IR" sz="1800" b="1" dirty="0">
                          <a:cs typeface="B Nazanin" panose="00000400000000000000" pitchFamily="2" charset="-78"/>
                        </a:rPr>
                        <a:t>گفتمان آزاد بر روی اهداف و استراتژی‌های جامعه</a:t>
                      </a:r>
                      <a:endParaRPr lang="en-US" sz="18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سطح بهینه مشارکت شهروندان در تدوین و اجرای خط مشی ها</a:t>
                      </a:r>
                      <a:endParaRPr lang="en-US" sz="1800" b="1" dirty="0">
                        <a:cs typeface="B Nazanin" panose="00000400000000000000" pitchFamily="2" charset="-78"/>
                      </a:endParaRPr>
                    </a:p>
                  </a:txBody>
                  <a:tcPr anchor="ctr"/>
                </a:tc>
                <a:tc>
                  <a:txBody>
                    <a:bodyPr/>
                    <a:lstStyle/>
                    <a:p>
                      <a:pPr marL="0" marR="0" indent="0" algn="just" defTabSz="457200" rtl="1" eaLnBrk="1" fontAlgn="auto" latinLnBrk="0" hangingPunct="1">
                        <a:lnSpc>
                          <a:spcPct val="100000"/>
                        </a:lnSpc>
                        <a:spcBef>
                          <a:spcPts val="0"/>
                        </a:spcBef>
                        <a:spcAft>
                          <a:spcPts val="0"/>
                        </a:spcAft>
                        <a:buClrTx/>
                        <a:buSzTx/>
                        <a:buFontTx/>
                        <a:buNone/>
                        <a:tabLst/>
                        <a:defRPr/>
                      </a:pPr>
                      <a:r>
                        <a:rPr lang="fa-IR" sz="1800" b="1" dirty="0">
                          <a:cs typeface="B Nazanin" panose="00000400000000000000" pitchFamily="2" charset="-78"/>
                        </a:rPr>
                        <a:t>عدم شکایت</a:t>
                      </a:r>
                      <a:r>
                        <a:rPr lang="fa-IR" sz="1800" b="1" baseline="0" dirty="0">
                          <a:cs typeface="B Nazanin" panose="00000400000000000000" pitchFamily="2" charset="-78"/>
                        </a:rPr>
                        <a:t> </a:t>
                      </a:r>
                      <a:r>
                        <a:rPr lang="fa-IR" sz="1800" b="1" dirty="0">
                          <a:cs typeface="B Nazanin" panose="00000400000000000000" pitchFamily="2" charset="-78"/>
                        </a:rPr>
                        <a:t>مشتریان، سازمان‌ها، شرکت‌ها و دولت‌ها</a:t>
                      </a:r>
                      <a:endParaRPr lang="en-US" sz="1800" b="1" dirty="0">
                        <a:cs typeface="B Nazanin" panose="00000400000000000000" pitchFamily="2" charset="-78"/>
                      </a:endParaRPr>
                    </a:p>
                    <a:p>
                      <a:pPr algn="just" rtl="1"/>
                      <a:r>
                        <a:rPr lang="fa-IR" sz="1800" b="1" baseline="0" dirty="0">
                          <a:cs typeface="B Nazanin" panose="00000400000000000000" pitchFamily="2" charset="-78"/>
                        </a:rPr>
                        <a:t> </a:t>
                      </a:r>
                      <a:r>
                        <a:rPr lang="fa-IR" sz="1800" b="1" dirty="0">
                          <a:cs typeface="B Nazanin" panose="00000400000000000000" pitchFamily="2" charset="-78"/>
                        </a:rPr>
                        <a:t>از عملکرد شرکت ها و نحوه توزیع خدمات</a:t>
                      </a:r>
                      <a:endParaRPr lang="en-US" sz="18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طرفداری شدید از قانون</a:t>
                      </a:r>
                      <a:endParaRPr lang="en-US" sz="1800" b="1" dirty="0">
                        <a:cs typeface="B Nazanin" panose="00000400000000000000" pitchFamily="2" charset="-78"/>
                      </a:endParaRPr>
                    </a:p>
                  </a:txBody>
                  <a:tcPr anchor="ctr"/>
                </a:tc>
                <a:tc>
                  <a:txBody>
                    <a:bodyPr/>
                    <a:lstStyle/>
                    <a:p>
                      <a:pPr algn="ctr" rtl="1"/>
                      <a:r>
                        <a:rPr lang="fa-IR" sz="1600" dirty="0">
                          <a:cs typeface="B Titr" panose="00000700000000000000" pitchFamily="2" charset="-78"/>
                        </a:rPr>
                        <a:t>اهداف اداری:</a:t>
                      </a:r>
                      <a:endParaRPr lang="en-US" sz="1600" dirty="0">
                        <a:cs typeface="B Titr" panose="00000700000000000000" pitchFamily="2" charset="-78"/>
                      </a:endParaRPr>
                    </a:p>
                  </a:txBody>
                  <a:tcPr anchor="ctr"/>
                </a:tc>
                <a:extLst>
                  <a:ext uri="{0D108BD9-81ED-4DB2-BD59-A6C34878D82A}">
                    <a16:rowId xmlns:a16="http://schemas.microsoft.com/office/drawing/2014/main" xmlns="" val="343112489"/>
                  </a:ext>
                </a:extLst>
              </a:tr>
              <a:tr h="969273">
                <a:tc>
                  <a:txBody>
                    <a:bodyPr/>
                    <a:lstStyle/>
                    <a:p>
                      <a:pPr algn="ctr" rtl="1"/>
                      <a:r>
                        <a:rPr lang="fa-IR" sz="1800" b="1" dirty="0">
                          <a:cs typeface="B Nazanin" panose="00000400000000000000" pitchFamily="2" charset="-78"/>
                        </a:rPr>
                        <a:t>توانایی خلق مشارکت عامه</a:t>
                      </a:r>
                      <a:endParaRPr lang="en-US" sz="18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توانایی دسترسی به شهروندان، قادر ساختن تعامل میان شهروندان و مدیران</a:t>
                      </a:r>
                      <a:endParaRPr lang="en-US" sz="18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مواجهه مشتریان، ارایه خدمات و اطلاعات</a:t>
                      </a:r>
                      <a:endParaRPr lang="en-US" sz="18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پردازش</a:t>
                      </a:r>
                      <a:endParaRPr lang="en-US" sz="1800" b="1" dirty="0">
                        <a:cs typeface="B Nazanin" panose="00000400000000000000" pitchFamily="2" charset="-78"/>
                      </a:endParaRPr>
                    </a:p>
                  </a:txBody>
                  <a:tcPr anchor="ctr"/>
                </a:tc>
                <a:tc>
                  <a:txBody>
                    <a:bodyPr/>
                    <a:lstStyle/>
                    <a:p>
                      <a:pPr algn="ctr" rtl="1"/>
                      <a:r>
                        <a:rPr lang="fa-IR" sz="1600" dirty="0">
                          <a:cs typeface="B Titr" panose="00000700000000000000" pitchFamily="2" charset="-78"/>
                        </a:rPr>
                        <a:t>وظایف تکنولوژی:</a:t>
                      </a:r>
                      <a:endParaRPr lang="en-US" sz="1600" dirty="0">
                        <a:cs typeface="B Titr" panose="00000700000000000000" pitchFamily="2" charset="-78"/>
                      </a:endParaRPr>
                    </a:p>
                  </a:txBody>
                  <a:tcPr anchor="ctr"/>
                </a:tc>
                <a:extLst>
                  <a:ext uri="{0D108BD9-81ED-4DB2-BD59-A6C34878D82A}">
                    <a16:rowId xmlns:a16="http://schemas.microsoft.com/office/drawing/2014/main" xmlns="" val="416667554"/>
                  </a:ext>
                </a:extLst>
              </a:tr>
              <a:tr h="557789">
                <a:tc>
                  <a:txBody>
                    <a:bodyPr/>
                    <a:lstStyle/>
                    <a:p>
                      <a:pPr algn="ctr" rtl="1"/>
                      <a:r>
                        <a:rPr lang="fa-IR" sz="1800" b="1" dirty="0">
                          <a:cs typeface="B Nazanin" panose="00000400000000000000" pitchFamily="2" charset="-78"/>
                        </a:rPr>
                        <a:t>تسهیل‌گر</a:t>
                      </a:r>
                      <a:endParaRPr lang="en-US" sz="18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میانجی و وساطت کننده</a:t>
                      </a:r>
                      <a:endParaRPr lang="en-US" sz="18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کارآفرین</a:t>
                      </a:r>
                      <a:endParaRPr lang="en-US" sz="18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تکنوکرات</a:t>
                      </a:r>
                    </a:p>
                    <a:p>
                      <a:pPr algn="ctr" rtl="1"/>
                      <a:r>
                        <a:rPr lang="fa-IR" sz="1800" b="1" dirty="0">
                          <a:cs typeface="B Nazanin" panose="00000400000000000000" pitchFamily="2" charset="-78"/>
                        </a:rPr>
                        <a:t>(بر اساس</a:t>
                      </a:r>
                      <a:r>
                        <a:rPr lang="fa-IR" sz="1800" b="1" baseline="0" dirty="0">
                          <a:cs typeface="B Nazanin" panose="00000400000000000000" pitchFamily="2" charset="-78"/>
                        </a:rPr>
                        <a:t> </a:t>
                      </a:r>
                      <a:r>
                        <a:rPr lang="fa-IR" sz="1800" b="1" dirty="0">
                          <a:cs typeface="B Nazanin" panose="00000400000000000000" pitchFamily="2" charset="-78"/>
                        </a:rPr>
                        <a:t>دانش تخصصی و فنی)</a:t>
                      </a:r>
                      <a:endParaRPr lang="en-US" sz="1800" b="1" dirty="0">
                        <a:cs typeface="B Nazanin" panose="00000400000000000000" pitchFamily="2" charset="-78"/>
                      </a:endParaRPr>
                    </a:p>
                  </a:txBody>
                  <a:tcPr anchor="ctr"/>
                </a:tc>
                <a:tc>
                  <a:txBody>
                    <a:bodyPr/>
                    <a:lstStyle/>
                    <a:p>
                      <a:pPr algn="ctr" rtl="1"/>
                      <a:r>
                        <a:rPr lang="fa-IR" sz="1600" dirty="0">
                          <a:cs typeface="B Titr" panose="00000700000000000000" pitchFamily="2" charset="-78"/>
                        </a:rPr>
                        <a:t>نقش مدیر:</a:t>
                      </a:r>
                      <a:endParaRPr lang="en-US" sz="1600" dirty="0">
                        <a:cs typeface="B Titr" panose="00000700000000000000" pitchFamily="2" charset="-78"/>
                      </a:endParaRPr>
                    </a:p>
                  </a:txBody>
                  <a:tcPr anchor="ctr"/>
                </a:tc>
                <a:extLst>
                  <a:ext uri="{0D108BD9-81ED-4DB2-BD59-A6C34878D82A}">
                    <a16:rowId xmlns:a16="http://schemas.microsoft.com/office/drawing/2014/main" xmlns="" val="1479656935"/>
                  </a:ext>
                </a:extLst>
              </a:tr>
              <a:tr h="678491">
                <a:tc>
                  <a:txBody>
                    <a:bodyPr/>
                    <a:lstStyle/>
                    <a:p>
                      <a:pPr algn="ctr" rtl="1"/>
                      <a:r>
                        <a:rPr lang="fa-IR" sz="1800" b="1" dirty="0">
                          <a:cs typeface="B Nazanin" panose="00000400000000000000" pitchFamily="2" charset="-78"/>
                        </a:rPr>
                        <a:t>مک سوئیت</a:t>
                      </a:r>
                      <a:endParaRPr lang="en-US" sz="18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کینگ و استایورز، دنهارت و دنهارت</a:t>
                      </a:r>
                      <a:endParaRPr lang="en-US" sz="18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آزبورن و گابلر</a:t>
                      </a:r>
                      <a:endParaRPr lang="en-US" sz="1800" b="1" dirty="0">
                        <a:cs typeface="B Nazanin" panose="00000400000000000000" pitchFamily="2" charset="-78"/>
                      </a:endParaRPr>
                    </a:p>
                  </a:txBody>
                  <a:tcPr anchor="ctr"/>
                </a:tc>
                <a:tc>
                  <a:txBody>
                    <a:bodyPr/>
                    <a:lstStyle/>
                    <a:p>
                      <a:pPr algn="ctr" rtl="1"/>
                      <a:r>
                        <a:rPr lang="fa-IR" sz="1800" b="1" dirty="0">
                          <a:cs typeface="B Nazanin" panose="00000400000000000000" pitchFamily="2" charset="-78"/>
                        </a:rPr>
                        <a:t>تیلور، وبر، ویلسون</a:t>
                      </a:r>
                      <a:endParaRPr lang="en-US" sz="1800" b="1" dirty="0">
                        <a:cs typeface="B Nazanin" panose="00000400000000000000" pitchFamily="2" charset="-78"/>
                      </a:endParaRPr>
                    </a:p>
                  </a:txBody>
                  <a:tcPr anchor="ctr"/>
                </a:tc>
                <a:tc>
                  <a:txBody>
                    <a:bodyPr/>
                    <a:lstStyle/>
                    <a:p>
                      <a:pPr algn="ctr" rtl="1"/>
                      <a:r>
                        <a:rPr lang="fa-IR" sz="1600" dirty="0">
                          <a:cs typeface="B Titr" panose="00000700000000000000" pitchFamily="2" charset="-78"/>
                        </a:rPr>
                        <a:t>ارایه دهندگان چنین رویکردهایی:</a:t>
                      </a:r>
                      <a:endParaRPr lang="en-US" sz="1600" dirty="0">
                        <a:cs typeface="B Titr" panose="00000700000000000000" pitchFamily="2" charset="-78"/>
                      </a:endParaRPr>
                    </a:p>
                  </a:txBody>
                  <a:tcPr anchor="ctr"/>
                </a:tc>
                <a:extLst>
                  <a:ext uri="{0D108BD9-81ED-4DB2-BD59-A6C34878D82A}">
                    <a16:rowId xmlns:a16="http://schemas.microsoft.com/office/drawing/2014/main" xmlns="" val="4289122354"/>
                  </a:ext>
                </a:extLst>
              </a:tr>
            </a:tbl>
          </a:graphicData>
        </a:graphic>
      </p:graphicFrame>
      <p:sp>
        <p:nvSpPr>
          <p:cNvPr id="5" name="Title 1">
            <a:extLst>
              <a:ext uri="{FF2B5EF4-FFF2-40B4-BE49-F238E27FC236}">
                <a16:creationId xmlns:a16="http://schemas.microsoft.com/office/drawing/2014/main" xmlns="" id="{2081027E-2BCC-47D6-ABF0-D30E845F4050}"/>
              </a:ext>
            </a:extLst>
          </p:cNvPr>
          <p:cNvSpPr txBox="1">
            <a:spLocks/>
          </p:cNvSpPr>
          <p:nvPr/>
        </p:nvSpPr>
        <p:spPr>
          <a:xfrm>
            <a:off x="2042947" y="112143"/>
            <a:ext cx="8229600" cy="595223"/>
          </a:xfrm>
          <a:prstGeom prst="rect">
            <a:avLst/>
          </a:prstGeom>
          <a:solidFill>
            <a:schemeClr val="accent3">
              <a:lumMod val="60000"/>
              <a:lumOff val="40000"/>
            </a:schemeClr>
          </a:solidFill>
          <a:ln w="57150">
            <a:solidFill>
              <a:schemeClr val="accent3"/>
            </a:solidFill>
          </a:ln>
        </p:spPr>
        <p:txBody>
          <a:bodyPr vert="horz" lIns="91440" tIns="45720" rIns="91440" bIns="45720" rtlCol="1" anchor="b">
            <a:normAutofit fontScale="70000" lnSpcReduction="2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defRPr/>
            </a:pPr>
            <a:r>
              <a:rPr lang="en-US" sz="3200" b="1" dirty="0"/>
              <a:t>(Denhardt &amp; Denhart,2000) </a:t>
            </a:r>
            <a:r>
              <a:rPr lang="fa-IR" sz="3600" dirty="0">
                <a:cs typeface="B Titr" panose="00000700000000000000" pitchFamily="2" charset="-78"/>
              </a:rPr>
              <a:t>رویکرد چهارگانه اداری</a:t>
            </a:r>
            <a:endParaRPr lang="en-US" sz="3200" b="1" dirty="0">
              <a:cs typeface="B Nazanin" pitchFamily="2" charset="-78"/>
            </a:endParaRPr>
          </a:p>
        </p:txBody>
      </p:sp>
    </p:spTree>
    <p:extLst>
      <p:ext uri="{BB962C8B-B14F-4D97-AF65-F5344CB8AC3E}">
        <p14:creationId xmlns:p14="http://schemas.microsoft.com/office/powerpoint/2010/main" xmlns="" val="658307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E816679-6E3B-4AC6-AFA7-A371744727E9}"/>
              </a:ext>
            </a:extLst>
          </p:cNvPr>
          <p:cNvSpPr>
            <a:spLocks noGrp="1"/>
          </p:cNvSpPr>
          <p:nvPr>
            <p:ph idx="1"/>
          </p:nvPr>
        </p:nvSpPr>
        <p:spPr>
          <a:xfrm>
            <a:off x="592427" y="188259"/>
            <a:ext cx="11335113" cy="5722963"/>
          </a:xfrm>
        </p:spPr>
        <p:txBody>
          <a:bodyPr>
            <a:normAutofit lnSpcReduction="10000"/>
          </a:bodyPr>
          <a:lstStyle/>
          <a:p>
            <a:pPr marL="0" indent="0" algn="just" rtl="1">
              <a:lnSpc>
                <a:spcPct val="150000"/>
              </a:lnSpc>
              <a:spcBef>
                <a:spcPts val="0"/>
              </a:spcBef>
              <a:buNone/>
            </a:pPr>
            <a:r>
              <a:rPr lang="fa-IR" sz="2400" dirty="0">
                <a:solidFill>
                  <a:schemeClr val="accent1">
                    <a:lumMod val="75000"/>
                  </a:schemeClr>
                </a:solidFill>
                <a:cs typeface="B Titr" panose="00000700000000000000" pitchFamily="2" charset="-78"/>
              </a:rPr>
              <a:t>کیفیت سنجی جهت مدل‏های کیفی خدمات محلی</a:t>
            </a:r>
            <a:endParaRPr lang="en-US" sz="2400" b="1" dirty="0">
              <a:solidFill>
                <a:schemeClr val="accent1">
                  <a:lumMod val="75000"/>
                </a:schemeClr>
              </a:solidFill>
              <a:cs typeface="B Nazanin" pitchFamily="2" charset="-78"/>
            </a:endParaRPr>
          </a:p>
          <a:p>
            <a:pPr algn="just" rtl="1">
              <a:lnSpc>
                <a:spcPct val="150000"/>
              </a:lnSpc>
              <a:spcBef>
                <a:spcPts val="0"/>
              </a:spcBef>
              <a:buFont typeface="Arial" panose="020B0604020202020204" pitchFamily="34" charset="0"/>
              <a:buChar char="•"/>
            </a:pPr>
            <a:r>
              <a:rPr lang="fa-IR" sz="2400" dirty="0">
                <a:solidFill>
                  <a:srgbClr val="004620"/>
                </a:solidFill>
                <a:cs typeface="B Nazanin" panose="00000400000000000000" pitchFamily="2" charset="-78"/>
              </a:rPr>
              <a:t>وجود عناصر عینی: </a:t>
            </a:r>
            <a:r>
              <a:rPr lang="fa-IR" sz="2400" dirty="0">
                <a:cs typeface="B Nazanin" panose="00000400000000000000" pitchFamily="2" charset="-78"/>
              </a:rPr>
              <a:t>تجهیزات، پرسنل، ...</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 </a:t>
            </a:r>
            <a:r>
              <a:rPr lang="fa-IR" sz="2400" dirty="0">
                <a:solidFill>
                  <a:srgbClr val="004620"/>
                </a:solidFill>
                <a:cs typeface="B Nazanin" panose="00000400000000000000" pitchFamily="2" charset="-78"/>
              </a:rPr>
              <a:t>اعتبار: </a:t>
            </a:r>
            <a:r>
              <a:rPr lang="fa-IR" sz="2400" dirty="0">
                <a:cs typeface="B Nazanin" panose="00000400000000000000" pitchFamily="2" charset="-78"/>
              </a:rPr>
              <a:t>توانایی انجام خدمات و اطمینان از آن</a:t>
            </a:r>
          </a:p>
          <a:p>
            <a:pPr algn="just" rtl="1">
              <a:lnSpc>
                <a:spcPct val="150000"/>
              </a:lnSpc>
              <a:spcBef>
                <a:spcPts val="0"/>
              </a:spcBef>
              <a:buFont typeface="Arial" panose="020B0604020202020204" pitchFamily="34" charset="0"/>
              <a:buChar char="•"/>
            </a:pPr>
            <a:r>
              <a:rPr lang="fa-IR" sz="2400" dirty="0">
                <a:solidFill>
                  <a:srgbClr val="004620"/>
                </a:solidFill>
                <a:cs typeface="B Nazanin" panose="00000400000000000000" pitchFamily="2" charset="-78"/>
              </a:rPr>
              <a:t>پاسخگویی: </a:t>
            </a:r>
            <a:r>
              <a:rPr lang="fa-IR" sz="2400" dirty="0">
                <a:cs typeface="B Nazanin" panose="00000400000000000000" pitchFamily="2" charset="-78"/>
              </a:rPr>
              <a:t>ارائه خدمات در حداقل زمان ممکن</a:t>
            </a:r>
          </a:p>
          <a:p>
            <a:pPr algn="just" rtl="1">
              <a:lnSpc>
                <a:spcPct val="150000"/>
              </a:lnSpc>
              <a:spcBef>
                <a:spcPts val="0"/>
              </a:spcBef>
              <a:buFont typeface="Arial" panose="020B0604020202020204" pitchFamily="34" charset="0"/>
              <a:buChar char="•"/>
            </a:pPr>
            <a:r>
              <a:rPr lang="fa-IR" sz="2400" dirty="0">
                <a:solidFill>
                  <a:srgbClr val="004620"/>
                </a:solidFill>
                <a:cs typeface="B Nazanin" panose="00000400000000000000" pitchFamily="2" charset="-78"/>
              </a:rPr>
              <a:t>اطمینان: </a:t>
            </a:r>
            <a:r>
              <a:rPr lang="fa-IR" sz="2400" dirty="0">
                <a:cs typeface="B Nazanin" panose="00000400000000000000" pitchFamily="2" charset="-78"/>
              </a:rPr>
              <a:t>مورد تأیید بودن و داشتن صلاحیت لازم در انجام کار</a:t>
            </a:r>
          </a:p>
          <a:p>
            <a:pPr algn="just" rtl="1">
              <a:lnSpc>
                <a:spcPct val="150000"/>
              </a:lnSpc>
              <a:spcBef>
                <a:spcPts val="0"/>
              </a:spcBef>
              <a:buFont typeface="Arial" panose="020B0604020202020204" pitchFamily="34" charset="0"/>
              <a:buChar char="•"/>
            </a:pPr>
            <a:r>
              <a:rPr lang="fa-IR" sz="2400" dirty="0">
                <a:solidFill>
                  <a:srgbClr val="004620"/>
                </a:solidFill>
                <a:cs typeface="B Nazanin" panose="00000400000000000000" pitchFamily="2" charset="-78"/>
              </a:rPr>
              <a:t>احساس یگانگی و همدلی: </a:t>
            </a:r>
            <a:r>
              <a:rPr lang="fa-IR" sz="2400" dirty="0">
                <a:cs typeface="B Nazanin" panose="00000400000000000000" pitchFamily="2" charset="-78"/>
              </a:rPr>
              <a:t>برقراری ارتباط مناسب و صحیح جهت یافتن نیازهای شهروندان</a:t>
            </a:r>
            <a:r>
              <a:rPr lang="fa-IR" sz="2800" dirty="0">
                <a:cs typeface="B Nazanin" panose="00000400000000000000" pitchFamily="2" charset="-78"/>
              </a:rPr>
              <a:t>.</a:t>
            </a:r>
          </a:p>
          <a:p>
            <a:pPr marL="0" indent="0" algn="just" rtl="1">
              <a:lnSpc>
                <a:spcPct val="150000"/>
              </a:lnSpc>
              <a:spcBef>
                <a:spcPts val="0"/>
              </a:spcBef>
              <a:buNone/>
            </a:pPr>
            <a:endParaRPr lang="fa-IR" sz="2800" dirty="0">
              <a:cs typeface="B Nazanin" panose="00000400000000000000" pitchFamily="2" charset="-78"/>
            </a:endParaRPr>
          </a:p>
          <a:p>
            <a:pPr marL="0" indent="0" algn="r" rtl="1">
              <a:lnSpc>
                <a:spcPct val="150000"/>
              </a:lnSpc>
              <a:spcBef>
                <a:spcPts val="0"/>
              </a:spcBef>
              <a:buNone/>
            </a:pPr>
            <a:r>
              <a:rPr lang="fa-IR" sz="2400" dirty="0">
                <a:solidFill>
                  <a:schemeClr val="accent1">
                    <a:lumMod val="75000"/>
                  </a:schemeClr>
                </a:solidFill>
                <a:cs typeface="B Titr" panose="00000700000000000000" pitchFamily="2" charset="-78"/>
              </a:rPr>
              <a:t>اقدامات مهم و مؤثر در کیفیت بخشی خدمات محلی</a:t>
            </a:r>
          </a:p>
          <a:p>
            <a:pPr marL="0" indent="0" algn="r" rtl="1">
              <a:lnSpc>
                <a:spcPct val="150000"/>
              </a:lnSpc>
              <a:spcBef>
                <a:spcPts val="0"/>
              </a:spcBef>
              <a:buNone/>
            </a:pPr>
            <a:r>
              <a:rPr lang="fa-IR" sz="2400" dirty="0">
                <a:cs typeface="B Nazanin" panose="00000400000000000000" pitchFamily="2" charset="-78"/>
              </a:rPr>
              <a:t> آگاهی از نیاز شهروندان - دستورالعمل شفاف - خدمات‏رسانی به موقع -  ارائه خدمات پشتیبانی - عملکرد تضمینی - استفاده از بازخورد (مقیمی،1386)</a:t>
            </a:r>
            <a:endParaRPr lang="en-US" sz="2400" dirty="0">
              <a:cs typeface="B Nazanin" panose="00000400000000000000" pitchFamily="2" charset="-78"/>
            </a:endParaRPr>
          </a:p>
          <a:p>
            <a:pPr marL="0" indent="0" algn="just" rtl="1">
              <a:lnSpc>
                <a:spcPct val="150000"/>
              </a:lnSpc>
              <a:buNone/>
            </a:pPr>
            <a:endParaRPr lang="en-US" sz="2400" b="1" dirty="0">
              <a:cs typeface="B Nazanin" pitchFamily="2" charset="-78"/>
            </a:endParaRPr>
          </a:p>
          <a:p>
            <a:pPr marL="0" indent="0" algn="just" rtl="1">
              <a:lnSpc>
                <a:spcPct val="150000"/>
              </a:lnSpc>
              <a:buNone/>
            </a:pPr>
            <a:endParaRPr lang="fa-IR" sz="2800" dirty="0">
              <a:cs typeface="B Nazanin" panose="00000400000000000000" pitchFamily="2" charset="-78"/>
            </a:endParaRPr>
          </a:p>
          <a:p>
            <a:pPr algn="just" rtl="1">
              <a:lnSpc>
                <a:spcPct val="150000"/>
              </a:lnSpc>
              <a:buFont typeface="Arial" panose="020B0604020202020204" pitchFamily="34" charset="0"/>
              <a:buChar char="•"/>
            </a:pPr>
            <a:endParaRPr lang="fa-IR" sz="2800" dirty="0">
              <a:cs typeface="B Nazanin" panose="00000400000000000000" pitchFamily="2" charset="-78"/>
            </a:endParaRPr>
          </a:p>
          <a:p>
            <a:pPr marL="0" indent="0" algn="r" rtl="1">
              <a:buNone/>
            </a:pPr>
            <a:endParaRPr lang="en-US" sz="2800" dirty="0"/>
          </a:p>
        </p:txBody>
      </p:sp>
    </p:spTree>
    <p:extLst>
      <p:ext uri="{BB962C8B-B14F-4D97-AF65-F5344CB8AC3E}">
        <p14:creationId xmlns:p14="http://schemas.microsoft.com/office/powerpoint/2010/main" xmlns="" val="326422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xmlns="" id="{44C35789-A637-4DFA-88A0-139866ECD97F}"/>
              </a:ext>
            </a:extLst>
          </p:cNvPr>
          <p:cNvGraphicFramePr>
            <a:graphicFrameLocks noGrp="1"/>
          </p:cNvGraphicFramePr>
          <p:nvPr>
            <p:ph idx="1"/>
            <p:extLst>
              <p:ext uri="{D42A27DB-BD31-4B8C-83A1-F6EECF244321}">
                <p14:modId xmlns:p14="http://schemas.microsoft.com/office/powerpoint/2010/main" xmlns="" val="143282781"/>
              </p:ext>
            </p:extLst>
          </p:nvPr>
        </p:nvGraphicFramePr>
        <p:xfrm>
          <a:off x="2205318" y="1290918"/>
          <a:ext cx="9251576" cy="5056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xmlns="" id="{6C67513B-CC18-4C02-9E3B-EBDEE340E780}"/>
              </a:ext>
            </a:extLst>
          </p:cNvPr>
          <p:cNvSpPr txBox="1">
            <a:spLocks/>
          </p:cNvSpPr>
          <p:nvPr/>
        </p:nvSpPr>
        <p:spPr>
          <a:xfrm>
            <a:off x="3595711" y="194212"/>
            <a:ext cx="8229600" cy="596363"/>
          </a:xfrm>
          <a:prstGeom prst="rect">
            <a:avLst/>
          </a:prstGeom>
          <a:solidFill>
            <a:schemeClr val="bg1"/>
          </a:solidFill>
          <a:ln w="57150">
            <a:solidFill>
              <a:schemeClr val="accent3"/>
            </a:solidFill>
          </a:ln>
        </p:spPr>
        <p:txBody>
          <a:bodyPr vert="horz" lIns="91440" tIns="45720" rIns="91440" bIns="45720" rtlCol="1"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50000"/>
              </a:lnSpc>
              <a:defRPr/>
            </a:pPr>
            <a:r>
              <a:rPr lang="fa-IR" sz="2400" dirty="0">
                <a:solidFill>
                  <a:schemeClr val="accent1">
                    <a:lumMod val="75000"/>
                  </a:schemeClr>
                </a:solidFill>
                <a:cs typeface="B Titr" panose="00000700000000000000" pitchFamily="2" charset="-78"/>
              </a:rPr>
              <a:t>نقش‏آفرینان حکمرانی خوب (همکاری تعاملی)</a:t>
            </a:r>
            <a:endParaRPr lang="en-US" sz="2400" b="1" dirty="0">
              <a:solidFill>
                <a:schemeClr val="accent1">
                  <a:lumMod val="75000"/>
                </a:schemeClr>
              </a:solidFill>
              <a:cs typeface="B Nazanin" pitchFamily="2" charset="-78"/>
            </a:endParaRPr>
          </a:p>
        </p:txBody>
      </p:sp>
    </p:spTree>
    <p:extLst>
      <p:ext uri="{BB962C8B-B14F-4D97-AF65-F5344CB8AC3E}">
        <p14:creationId xmlns:p14="http://schemas.microsoft.com/office/powerpoint/2010/main" xmlns="" val="1620395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1188" y="1636619"/>
            <a:ext cx="9393424" cy="4284128"/>
          </a:xfrm>
        </p:spPr>
        <p:txBody>
          <a:bodyPr>
            <a:normAutofit/>
          </a:bodyPr>
          <a:lstStyle/>
          <a:p>
            <a:pPr marL="0" algn="r" rtl="1">
              <a:lnSpc>
                <a:spcPct val="150000"/>
              </a:lnSpc>
              <a:spcBef>
                <a:spcPts val="0"/>
              </a:spcBef>
              <a:buFont typeface="Arial" panose="020B0604020202020204" pitchFamily="34" charset="0"/>
              <a:buChar char="•"/>
            </a:pPr>
            <a:r>
              <a:rPr lang="fa-IR" sz="2800" dirty="0">
                <a:cs typeface="B Nazanin" panose="00000400000000000000" pitchFamily="2" charset="-78"/>
              </a:rPr>
              <a:t> توسعه پایدار</a:t>
            </a:r>
          </a:p>
          <a:p>
            <a:pPr marL="0" algn="r" rtl="1">
              <a:lnSpc>
                <a:spcPct val="150000"/>
              </a:lnSpc>
              <a:spcBef>
                <a:spcPts val="0"/>
              </a:spcBef>
              <a:buFont typeface="Arial" panose="020B0604020202020204" pitchFamily="34" charset="0"/>
              <a:buChar char="•"/>
            </a:pPr>
            <a:r>
              <a:rPr lang="fa-IR" sz="2800" dirty="0">
                <a:cs typeface="B Nazanin" panose="00000400000000000000" pitchFamily="2" charset="-78"/>
              </a:rPr>
              <a:t> آزادی‏های مدنی</a:t>
            </a:r>
          </a:p>
          <a:p>
            <a:pPr marL="0" algn="r" rtl="1">
              <a:lnSpc>
                <a:spcPct val="150000"/>
              </a:lnSpc>
              <a:spcBef>
                <a:spcPts val="0"/>
              </a:spcBef>
              <a:buFont typeface="Arial" panose="020B0604020202020204" pitchFamily="34" charset="0"/>
              <a:buChar char="•"/>
            </a:pPr>
            <a:r>
              <a:rPr lang="fa-IR" sz="2800" dirty="0">
                <a:cs typeface="B Nazanin" panose="00000400000000000000" pitchFamily="2" charset="-78"/>
              </a:rPr>
              <a:t> تقویت سرمایه‏های اجتماعی</a:t>
            </a:r>
          </a:p>
          <a:p>
            <a:pPr marL="0" algn="r" rtl="1">
              <a:lnSpc>
                <a:spcPct val="150000"/>
              </a:lnSpc>
              <a:spcBef>
                <a:spcPts val="0"/>
              </a:spcBef>
              <a:buFont typeface="Arial" panose="020B0604020202020204" pitchFamily="34" charset="0"/>
              <a:buChar char="•"/>
            </a:pPr>
            <a:r>
              <a:rPr lang="fa-IR" sz="2800" dirty="0">
                <a:cs typeface="B Nazanin" panose="00000400000000000000" pitchFamily="2" charset="-78"/>
              </a:rPr>
              <a:t> کمک به اقشار آسیب‏پذیر جامعه</a:t>
            </a:r>
            <a:endParaRPr lang="en-US" sz="2800" dirty="0">
              <a:cs typeface="B Nazanin" panose="00000400000000000000" pitchFamily="2" charset="-78"/>
            </a:endParaRPr>
          </a:p>
        </p:txBody>
      </p:sp>
      <p:sp>
        <p:nvSpPr>
          <p:cNvPr id="4" name="Title 1">
            <a:extLst>
              <a:ext uri="{FF2B5EF4-FFF2-40B4-BE49-F238E27FC236}">
                <a16:creationId xmlns:a16="http://schemas.microsoft.com/office/drawing/2014/main" xmlns="" id="{911B276A-A47B-433A-8F26-91E17B880122}"/>
              </a:ext>
            </a:extLst>
          </p:cNvPr>
          <p:cNvSpPr txBox="1">
            <a:spLocks/>
          </p:cNvSpPr>
          <p:nvPr/>
        </p:nvSpPr>
        <p:spPr>
          <a:xfrm>
            <a:off x="3275012" y="442348"/>
            <a:ext cx="8229600" cy="576827"/>
          </a:xfrm>
          <a:prstGeom prst="rect">
            <a:avLst/>
          </a:prstGeom>
          <a:solidFill>
            <a:schemeClr val="bg1"/>
          </a:solidFill>
          <a:ln w="57150">
            <a:solidFill>
              <a:schemeClr val="accent3"/>
            </a:solidFill>
          </a:ln>
        </p:spPr>
        <p:txBody>
          <a:bodyPr vert="horz" lIns="91440" tIns="45720" rIns="91440" bIns="45720" rtlCol="1" anchor="b">
            <a:normAutofit lnSpcReduction="1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50000"/>
              </a:lnSpc>
              <a:defRPr/>
            </a:pPr>
            <a:r>
              <a:rPr lang="fa-IR" sz="2400" dirty="0">
                <a:solidFill>
                  <a:schemeClr val="accent1">
                    <a:lumMod val="75000"/>
                  </a:schemeClr>
                </a:solidFill>
                <a:cs typeface="B Titr" panose="00000700000000000000" pitchFamily="2" charset="-78"/>
              </a:rPr>
              <a:t>اهداف حکمرانی خوب</a:t>
            </a:r>
            <a:endParaRPr lang="en-US" sz="2400" b="1" dirty="0">
              <a:solidFill>
                <a:schemeClr val="accent1">
                  <a:lumMod val="75000"/>
                </a:schemeClr>
              </a:solidFill>
              <a:cs typeface="B Nazanin" pitchFamily="2" charset="-78"/>
            </a:endParaRPr>
          </a:p>
        </p:txBody>
      </p:sp>
    </p:spTree>
    <p:extLst>
      <p:ext uri="{BB962C8B-B14F-4D97-AF65-F5344CB8AC3E}">
        <p14:creationId xmlns:p14="http://schemas.microsoft.com/office/powerpoint/2010/main" xmlns="" val="2314058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165152740"/>
              </p:ext>
            </p:extLst>
          </p:nvPr>
        </p:nvGraphicFramePr>
        <p:xfrm>
          <a:off x="2032000" y="113652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xmlns="" id="{F886F929-F7D5-44B3-BE96-2F27B0B2E3F3}"/>
              </a:ext>
            </a:extLst>
          </p:cNvPr>
          <p:cNvSpPr txBox="1">
            <a:spLocks/>
          </p:cNvSpPr>
          <p:nvPr/>
        </p:nvSpPr>
        <p:spPr>
          <a:xfrm>
            <a:off x="3773633" y="148227"/>
            <a:ext cx="8229600" cy="594723"/>
          </a:xfrm>
          <a:prstGeom prst="rect">
            <a:avLst/>
          </a:prstGeom>
          <a:solidFill>
            <a:schemeClr val="accent1">
              <a:lumMod val="20000"/>
              <a:lumOff val="80000"/>
            </a:schemeClr>
          </a:solidFill>
          <a:ln w="57150">
            <a:solidFill>
              <a:schemeClr val="accent2"/>
            </a:solidFill>
          </a:ln>
        </p:spPr>
        <p:txBody>
          <a:bodyPr vert="horz" lIns="91440" tIns="45720" rIns="91440" bIns="45720" rtlCol="1"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50000"/>
              </a:lnSpc>
              <a:defRPr/>
            </a:pPr>
            <a:r>
              <a:rPr lang="fa-IR" sz="2400" dirty="0">
                <a:solidFill>
                  <a:schemeClr val="accent1">
                    <a:lumMod val="75000"/>
                  </a:schemeClr>
                </a:solidFill>
                <a:cs typeface="B Titr" panose="00000700000000000000" pitchFamily="2" charset="-78"/>
              </a:rPr>
              <a:t>شاخص های اصلی حکمرانی خوب</a:t>
            </a:r>
            <a:endParaRPr lang="en-US" sz="2400" b="1" dirty="0">
              <a:solidFill>
                <a:schemeClr val="accent1">
                  <a:lumMod val="75000"/>
                </a:schemeClr>
              </a:solidFill>
              <a:cs typeface="B Nazanin" pitchFamily="2" charset="-78"/>
            </a:endParaRPr>
          </a:p>
        </p:txBody>
      </p:sp>
    </p:spTree>
    <p:extLst>
      <p:ext uri="{BB962C8B-B14F-4D97-AF65-F5344CB8AC3E}">
        <p14:creationId xmlns:p14="http://schemas.microsoft.com/office/powerpoint/2010/main" xmlns="" val="313532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
            <a:ext cx="11147612" cy="6669740"/>
          </a:xfrm>
        </p:spPr>
        <p:txBody>
          <a:bodyPr>
            <a:noAutofit/>
          </a:bodyPr>
          <a:lstStyle/>
          <a:p>
            <a:pPr marL="0" indent="0" algn="just" rtl="1">
              <a:lnSpc>
                <a:spcPct val="150000"/>
              </a:lnSpc>
              <a:buNone/>
            </a:pPr>
            <a:r>
              <a:rPr lang="fa-IR" sz="2800" dirty="0">
                <a:cs typeface="B Lotus" panose="00000400000000000000" pitchFamily="2" charset="-78"/>
              </a:rPr>
              <a:t> </a:t>
            </a:r>
            <a:r>
              <a:rPr lang="fa-IR" sz="2400" dirty="0">
                <a:solidFill>
                  <a:schemeClr val="accent1">
                    <a:lumMod val="75000"/>
                  </a:schemeClr>
                </a:solidFill>
                <a:cs typeface="B Titr" panose="00000700000000000000" pitchFamily="2" charset="-78"/>
              </a:rPr>
              <a:t>فضاهای شهری و سرانه‏های خدماتی</a:t>
            </a:r>
          </a:p>
          <a:p>
            <a:pPr marL="0" indent="0" algn="just" rtl="1">
              <a:lnSpc>
                <a:spcPct val="150000"/>
              </a:lnSpc>
              <a:spcBef>
                <a:spcPts val="0"/>
              </a:spcBef>
              <a:buNone/>
            </a:pPr>
            <a:r>
              <a:rPr lang="fa-IR" sz="2400" dirty="0">
                <a:cs typeface="B Nazanin" panose="00000400000000000000" pitchFamily="2" charset="-78"/>
              </a:rPr>
              <a:t>شاید اولین حلقه خدمات‏رسانی در شهرها، فضا و زمینی است که به امور خدماتی اختصاص دارد. فضاهای آموزشی، بهداشتی، پارک‏ها، حمل و نقل، آرامستان‏ها و ... . عملکردهای خدمات و فضاهای شهری به تناسب رشد و توسعه نواحی و مناطق تغییر کرده و بدان گونه که در پیش‏بینی طرح‏ها (جامع و تفضیلی) متعارف است، دارای ارزش قطعی و دائمی نبوده و فضاها با تغییر عملکردها جابجا می‏شوند. </a:t>
            </a:r>
          </a:p>
          <a:p>
            <a:pPr marL="0" indent="0" algn="just" rtl="1">
              <a:lnSpc>
                <a:spcPct val="150000"/>
              </a:lnSpc>
              <a:spcBef>
                <a:spcPts val="0"/>
              </a:spcBef>
              <a:buNone/>
            </a:pPr>
            <a:r>
              <a:rPr lang="fa-IR" sz="2400" dirty="0">
                <a:solidFill>
                  <a:schemeClr val="accent1">
                    <a:lumMod val="75000"/>
                  </a:schemeClr>
                </a:solidFill>
                <a:cs typeface="B Titr" panose="00000700000000000000" pitchFamily="2" charset="-78"/>
              </a:rPr>
              <a:t>عرصه‏ها و محورهای خدمات شهری در شهرهای جهان</a:t>
            </a:r>
          </a:p>
          <a:p>
            <a:pPr marL="0" indent="0" algn="just" rtl="1">
              <a:lnSpc>
                <a:spcPct val="150000"/>
              </a:lnSpc>
              <a:spcBef>
                <a:spcPts val="0"/>
              </a:spcBef>
              <a:buNone/>
            </a:pPr>
            <a:r>
              <a:rPr lang="fa-IR" sz="2400" dirty="0">
                <a:cs typeface="B Nazanin" panose="00000400000000000000" pitchFamily="2" charset="-78"/>
              </a:rPr>
              <a:t>در نظام مدیریت پیشرفته شهری یکی از عمده‏ترین محورها و عملکردها، فرایند خدمات‏رسانی است و شهرداری‏ها اصلی‏ترین تأمین‏کننده خدمات عمومی در شهرها می‏باشند. شهرداری‏های شهرهای مختلف جهان به لحاظ وسعت دامنه خدمات و تنوع در نیازهای آنها دسته‏بندی‏های مختلفی از خدمات انجام می‏دهند و وظایف خدمات‏رسانی در آنها بر حسب تمایزات ساختار اداری - سیاسی مدیریت شهری و یا چارچوب حکومت‏های محلی از کشوری به کشور دیگر و یا حتی از شهری به شهر دیگر متمایز است.</a:t>
            </a:r>
          </a:p>
          <a:p>
            <a:pPr marL="0" indent="0" algn="just" rtl="1">
              <a:lnSpc>
                <a:spcPct val="150000"/>
              </a:lnSpc>
              <a:buNone/>
            </a:pPr>
            <a:endParaRPr lang="en-US" sz="2400" dirty="0">
              <a:cs typeface="B Nazanin" panose="00000400000000000000" pitchFamily="2" charset="-78"/>
            </a:endParaRPr>
          </a:p>
        </p:txBody>
      </p:sp>
    </p:spTree>
    <p:extLst>
      <p:ext uri="{BB962C8B-B14F-4D97-AF65-F5344CB8AC3E}">
        <p14:creationId xmlns:p14="http://schemas.microsoft.com/office/powerpoint/2010/main" xmlns="" val="594164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341" y="228600"/>
            <a:ext cx="10321271" cy="981635"/>
          </a:xfrm>
        </p:spPr>
        <p:txBody>
          <a:bodyPr>
            <a:normAutofit/>
          </a:bodyPr>
          <a:lstStyle/>
          <a:p>
            <a:pPr algn="r" rtl="1">
              <a:lnSpc>
                <a:spcPct val="150000"/>
              </a:lnSpc>
            </a:pPr>
            <a:r>
              <a:rPr lang="fa-IR" sz="2700" dirty="0">
                <a:solidFill>
                  <a:schemeClr val="accent1">
                    <a:lumMod val="75000"/>
                  </a:schemeClr>
                </a:solidFill>
                <a:cs typeface="B Titr" panose="00000700000000000000" pitchFamily="2" charset="-78"/>
              </a:rPr>
              <a:t>تقسیم بندی فرایند خدمات شهری از دیدگاه </a:t>
            </a:r>
            <a:r>
              <a:rPr lang="fa-IR" sz="2400" dirty="0">
                <a:solidFill>
                  <a:schemeClr val="accent1">
                    <a:lumMod val="75000"/>
                  </a:schemeClr>
                </a:solidFill>
                <a:cs typeface="B Titr" panose="00000700000000000000" pitchFamily="2" charset="-78"/>
              </a:rPr>
              <a:t>استانیر</a:t>
            </a:r>
            <a:r>
              <a:rPr lang="fa-IR" sz="2200" dirty="0">
                <a:solidFill>
                  <a:schemeClr val="accent1">
                    <a:lumMod val="75000"/>
                  </a:schemeClr>
                </a:solidFill>
                <a:cs typeface="B Titr" panose="00000700000000000000" pitchFamily="2" charset="-78"/>
              </a:rPr>
              <a:t>(معروف‏ترین تقسیم بندی)</a:t>
            </a:r>
            <a:endParaRPr lang="en-US" sz="22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331259" y="995082"/>
            <a:ext cx="10173353" cy="5486400"/>
          </a:xfrm>
        </p:spPr>
        <p:txBody>
          <a:bodyPr>
            <a:normAutofit/>
          </a:bodyPr>
          <a:lstStyle/>
          <a:p>
            <a:pPr algn="r" rtl="1">
              <a:lnSpc>
                <a:spcPct val="150000"/>
              </a:lnSpc>
              <a:buFont typeface="Arial" panose="020B0604020202020204" pitchFamily="34" charset="0"/>
              <a:buChar char="•"/>
            </a:pPr>
            <a:r>
              <a:rPr lang="fa-IR" sz="3600" dirty="0">
                <a:cs typeface="B Lotus" panose="00000400000000000000" pitchFamily="2" charset="-78"/>
              </a:rPr>
              <a:t>  </a:t>
            </a:r>
            <a:r>
              <a:rPr lang="fa-IR" sz="2400" dirty="0">
                <a:cs typeface="B Nazanin" panose="00000400000000000000" pitchFamily="2" charset="-78"/>
              </a:rPr>
              <a:t>خدمات حفاظتی (پلیس، آتش نشانی و ...)</a:t>
            </a:r>
          </a:p>
          <a:p>
            <a:pPr algn="r" rtl="1">
              <a:lnSpc>
                <a:spcPct val="150000"/>
              </a:lnSpc>
              <a:buFont typeface="Arial" panose="020B0604020202020204" pitchFamily="34" charset="0"/>
              <a:buChar char="•"/>
            </a:pPr>
            <a:r>
              <a:rPr lang="fa-IR" sz="2400" dirty="0">
                <a:cs typeface="B Nazanin" panose="00000400000000000000" pitchFamily="2" charset="-78"/>
              </a:rPr>
              <a:t>   خدمات محیطی (جمع‏آوری زباله، آب شرب، فاضلاب، مسکن)</a:t>
            </a:r>
          </a:p>
          <a:p>
            <a:pPr algn="r" rtl="1">
              <a:lnSpc>
                <a:spcPct val="150000"/>
              </a:lnSpc>
              <a:buFont typeface="Arial" panose="020B0604020202020204" pitchFamily="34" charset="0"/>
              <a:buChar char="•"/>
            </a:pPr>
            <a:r>
              <a:rPr lang="fa-IR" sz="2400" dirty="0">
                <a:cs typeface="B Nazanin" panose="00000400000000000000" pitchFamily="2" charset="-78"/>
              </a:rPr>
              <a:t>   خدمات شخصی (آموزش، رفاه و خدمات اجتماعی)</a:t>
            </a:r>
          </a:p>
          <a:p>
            <a:pPr algn="r" rtl="1">
              <a:lnSpc>
                <a:spcPct val="150000"/>
              </a:lnSpc>
              <a:buFont typeface="Arial" panose="020B0604020202020204" pitchFamily="34" charset="0"/>
              <a:buChar char="•"/>
            </a:pPr>
            <a:r>
              <a:rPr lang="fa-IR" sz="2400" dirty="0">
                <a:cs typeface="B Nazanin" panose="00000400000000000000" pitchFamily="2" charset="-78"/>
              </a:rPr>
              <a:t>   خدمات فرهنگی (پارک ها، کتابخانه‏ها، مراکز تفریحی)</a:t>
            </a:r>
          </a:p>
          <a:p>
            <a:pPr algn="r" rtl="1">
              <a:lnSpc>
                <a:spcPct val="150000"/>
              </a:lnSpc>
              <a:buFont typeface="Arial" panose="020B0604020202020204" pitchFamily="34" charset="0"/>
              <a:buChar char="•"/>
            </a:pPr>
            <a:r>
              <a:rPr lang="fa-IR" sz="2400" dirty="0">
                <a:cs typeface="B Nazanin" panose="00000400000000000000" pitchFamily="2" charset="-78"/>
              </a:rPr>
              <a:t>   خدمات تجاری (فرودگاه‏ها، حمل و نقل شهری، تجهیزات عمومی)</a:t>
            </a:r>
          </a:p>
          <a:p>
            <a:pPr marL="0" indent="0" algn="r" rtl="1">
              <a:lnSpc>
                <a:spcPct val="150000"/>
              </a:lnSpc>
              <a:buNone/>
            </a:pPr>
            <a:r>
              <a:rPr lang="fa-IR" sz="2400" dirty="0">
                <a:cs typeface="B Nazanin" panose="00000400000000000000" pitchFamily="2" charset="-78"/>
              </a:rPr>
              <a:t>اساس این دسته‏بندی موضوع کارکرد است، چرا که وظیفه شهرداری؛ تبدیل ورودی‏ها (پول، مهارت و ...) به خروجی‏های خدمات شهری (جلب رضایت شهروندان و افزایش بهره‏وری و ...) است</a:t>
            </a:r>
            <a:r>
              <a:rPr lang="fa-IR" sz="2800" dirty="0">
                <a:cs typeface="B Nazanin" panose="00000400000000000000" pitchFamily="2" charset="-78"/>
              </a:rPr>
              <a:t>.</a:t>
            </a:r>
            <a:endParaRPr lang="en-US" sz="2800" dirty="0">
              <a:cs typeface="B Nazanin" panose="00000400000000000000" pitchFamily="2" charset="-78"/>
            </a:endParaRPr>
          </a:p>
        </p:txBody>
      </p:sp>
    </p:spTree>
    <p:extLst>
      <p:ext uri="{BB962C8B-B14F-4D97-AF65-F5344CB8AC3E}">
        <p14:creationId xmlns:p14="http://schemas.microsoft.com/office/powerpoint/2010/main" xmlns="" val="2791504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2659" y="1095375"/>
            <a:ext cx="10865223" cy="5695950"/>
          </a:xfrm>
        </p:spPr>
        <p:txBody>
          <a:bodyPr>
            <a:normAutofit/>
          </a:bodyPr>
          <a:lstStyle/>
          <a:p>
            <a:pPr marL="0" indent="0" algn="just" rtl="1">
              <a:lnSpc>
                <a:spcPct val="150000"/>
              </a:lnSpc>
              <a:spcBef>
                <a:spcPts val="0"/>
              </a:spcBef>
              <a:buNone/>
            </a:pPr>
            <a:r>
              <a:rPr lang="fa-IR" sz="2400" dirty="0">
                <a:solidFill>
                  <a:schemeClr val="accent1">
                    <a:lumMod val="75000"/>
                  </a:schemeClr>
                </a:solidFill>
                <a:cs typeface="B Nazanin" panose="00000400000000000000" pitchFamily="2" charset="-78"/>
              </a:rPr>
              <a:t>عرصه‏های فضایی- کالبدی: </a:t>
            </a:r>
          </a:p>
          <a:p>
            <a:pPr marL="0" indent="0" algn="just" rtl="1">
              <a:lnSpc>
                <a:spcPct val="150000"/>
              </a:lnSpc>
              <a:spcBef>
                <a:spcPts val="0"/>
              </a:spcBef>
              <a:buNone/>
            </a:pPr>
            <a:r>
              <a:rPr lang="fa-IR" sz="2400" dirty="0">
                <a:solidFill>
                  <a:schemeClr val="tx1"/>
                </a:solidFill>
                <a:cs typeface="B Nazanin" panose="00000400000000000000" pitchFamily="2" charset="-78"/>
              </a:rPr>
              <a:t>1- محور خدمات شهری فرم شهری: زیباسازی- هویت بخشی و ممانعت از اغتشاش شهری، فضاهای سبز و پارک‏ها </a:t>
            </a:r>
          </a:p>
          <a:p>
            <a:pPr marL="0" indent="0" algn="just" rtl="1">
              <a:lnSpc>
                <a:spcPct val="150000"/>
              </a:lnSpc>
              <a:spcBef>
                <a:spcPts val="0"/>
              </a:spcBef>
              <a:buNone/>
            </a:pPr>
            <a:r>
              <a:rPr lang="fa-IR" sz="2400" dirty="0">
                <a:solidFill>
                  <a:schemeClr val="tx1"/>
                </a:solidFill>
                <a:cs typeface="B Nazanin" panose="00000400000000000000" pitchFamily="2" charset="-78"/>
              </a:rPr>
              <a:t>2- محور خدمات شهری زمین و کاربری: ایجاد مسکن، کنترل زمین، برنامه‏ریزی کاربری زمین، حمل‏و‏نقل، گردشگری، ورزشی، امور مذهبی و تجاری، نظافت شهر 3- محور خدمات شهری کالبدی: </a:t>
            </a:r>
            <a:r>
              <a:rPr lang="fa-IR" sz="2400" dirty="0">
                <a:cs typeface="B Nazanin" panose="00000400000000000000" pitchFamily="2" charset="-78"/>
              </a:rPr>
              <a:t>حوزه زیرساختی، آبرسانی، فاضلاب، انتقال انرژی، کنترل توسعه شهری، گورستان، کشتارگاه، زباله.</a:t>
            </a:r>
          </a:p>
          <a:p>
            <a:pPr marL="0" indent="0" algn="just" rtl="1">
              <a:lnSpc>
                <a:spcPct val="150000"/>
              </a:lnSpc>
              <a:spcBef>
                <a:spcPts val="0"/>
              </a:spcBef>
              <a:buNone/>
            </a:pPr>
            <a:r>
              <a:rPr lang="fa-IR" sz="2400" dirty="0">
                <a:solidFill>
                  <a:schemeClr val="accent1">
                    <a:lumMod val="75000"/>
                  </a:schemeClr>
                </a:solidFill>
                <a:cs typeface="B Nazanin" panose="00000400000000000000" pitchFamily="2" charset="-78"/>
              </a:rPr>
              <a:t>عرصه‏های بهداشتی: </a:t>
            </a:r>
            <a:r>
              <a:rPr lang="fa-IR" sz="2400" dirty="0">
                <a:cs typeface="B Nazanin" panose="00000400000000000000" pitchFamily="2" charset="-78"/>
              </a:rPr>
              <a:t>محور کنترل مواد غذایی، مبارزه و شیوع بیماریها، مراکز بهداشتی درمانی، کنترل کیفیت کالاهای مصرفی</a:t>
            </a:r>
          </a:p>
          <a:p>
            <a:pPr marL="0" indent="0" algn="just" rtl="1">
              <a:lnSpc>
                <a:spcPct val="150000"/>
              </a:lnSpc>
              <a:spcBef>
                <a:spcPts val="0"/>
              </a:spcBef>
              <a:buNone/>
            </a:pPr>
            <a:r>
              <a:rPr lang="fa-IR" sz="2400" dirty="0">
                <a:solidFill>
                  <a:schemeClr val="accent1">
                    <a:lumMod val="75000"/>
                  </a:schemeClr>
                </a:solidFill>
                <a:cs typeface="B Nazanin" panose="00000400000000000000" pitchFamily="2" charset="-78"/>
              </a:rPr>
              <a:t>عرصه‏های اجتماعی، فرهنگی و اقتصادی: </a:t>
            </a:r>
            <a:r>
              <a:rPr lang="fa-IR" sz="2400" dirty="0">
                <a:cs typeface="B Nazanin" panose="00000400000000000000" pitchFamily="2" charset="-78"/>
              </a:rPr>
              <a:t>محور سالمندان، صنوف و رفاه اجتماعی، امور جوانان، بیمه‏های همگانی، نظارت بر انجمن‏ها، دارالتأدیب، املاک و مستغلات، فعالیت‏های عام‏المنفعه، نوانخانه‏ها، مراکز تفریحی</a:t>
            </a:r>
            <a:endParaRPr lang="en-US" sz="2400" dirty="0">
              <a:cs typeface="B Nazanin" panose="00000400000000000000" pitchFamily="2" charset="-78"/>
            </a:endParaRPr>
          </a:p>
        </p:txBody>
      </p:sp>
      <p:sp>
        <p:nvSpPr>
          <p:cNvPr id="4" name="Title 1">
            <a:extLst>
              <a:ext uri="{FF2B5EF4-FFF2-40B4-BE49-F238E27FC236}">
                <a16:creationId xmlns:a16="http://schemas.microsoft.com/office/drawing/2014/main" xmlns="" id="{FE0A92DC-7C84-4283-A2BC-016FB0C3AD99}"/>
              </a:ext>
            </a:extLst>
          </p:cNvPr>
          <p:cNvSpPr txBox="1">
            <a:spLocks/>
          </p:cNvSpPr>
          <p:nvPr/>
        </p:nvSpPr>
        <p:spPr>
          <a:xfrm>
            <a:off x="3709359" y="153580"/>
            <a:ext cx="7985036" cy="579666"/>
          </a:xfrm>
          <a:prstGeom prst="rect">
            <a:avLst/>
          </a:prstGeom>
          <a:solidFill>
            <a:schemeClr val="accent3">
              <a:lumMod val="60000"/>
              <a:lumOff val="40000"/>
            </a:schemeClr>
          </a:solidFill>
          <a:ln w="57150">
            <a:solidFill>
              <a:schemeClr val="accent3"/>
            </a:solidFill>
          </a:ln>
        </p:spPr>
        <p:txBody>
          <a:bodyPr vert="horz" lIns="91440" tIns="45720" rIns="91440" bIns="45720" rtlCol="1"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rtl="1">
              <a:buNone/>
            </a:pPr>
            <a:r>
              <a:rPr lang="fa-IR" sz="2400" dirty="0">
                <a:cs typeface="B Titr" panose="00000700000000000000" pitchFamily="2" charset="-78"/>
              </a:rPr>
              <a:t>تقسیم بندی دیگر ارائه خدمات شهری در شهرهای مختلف جهان</a:t>
            </a:r>
          </a:p>
        </p:txBody>
      </p:sp>
    </p:spTree>
    <p:extLst>
      <p:ext uri="{BB962C8B-B14F-4D97-AF65-F5344CB8AC3E}">
        <p14:creationId xmlns:p14="http://schemas.microsoft.com/office/powerpoint/2010/main" xmlns="" val="205594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FDA9EED6-F645-4A37-BE0B-4FB1D450867E}"/>
              </a:ext>
            </a:extLst>
          </p:cNvPr>
          <p:cNvGraphicFramePr>
            <a:graphicFrameLocks noGrp="1"/>
          </p:cNvGraphicFramePr>
          <p:nvPr>
            <p:extLst>
              <p:ext uri="{D42A27DB-BD31-4B8C-83A1-F6EECF244321}">
                <p14:modId xmlns:p14="http://schemas.microsoft.com/office/powerpoint/2010/main" xmlns="" val="2655990925"/>
              </p:ext>
            </p:extLst>
          </p:nvPr>
        </p:nvGraphicFramePr>
        <p:xfrm>
          <a:off x="645458" y="739589"/>
          <a:ext cx="11389659" cy="5848475"/>
        </p:xfrm>
        <a:graphic>
          <a:graphicData uri="http://schemas.openxmlformats.org/drawingml/2006/table">
            <a:tbl>
              <a:tblPr firstRow="1" bandRow="1">
                <a:tableStyleId>{5940675A-B579-460E-94D1-54222C63F5DA}</a:tableStyleId>
              </a:tblPr>
              <a:tblGrid>
                <a:gridCol w="10663517">
                  <a:extLst>
                    <a:ext uri="{9D8B030D-6E8A-4147-A177-3AD203B41FA5}">
                      <a16:colId xmlns:a16="http://schemas.microsoft.com/office/drawing/2014/main" xmlns="" val="4173530203"/>
                    </a:ext>
                  </a:extLst>
                </a:gridCol>
                <a:gridCol w="726142">
                  <a:extLst>
                    <a:ext uri="{9D8B030D-6E8A-4147-A177-3AD203B41FA5}">
                      <a16:colId xmlns:a16="http://schemas.microsoft.com/office/drawing/2014/main" xmlns="" val="1229404321"/>
                    </a:ext>
                  </a:extLst>
                </a:gridCol>
              </a:tblGrid>
              <a:tr h="457199">
                <a:tc>
                  <a:txBody>
                    <a:bodyPr/>
                    <a:lstStyle/>
                    <a:p>
                      <a:pPr algn="ctr" rtl="1"/>
                      <a:r>
                        <a:rPr lang="fa-IR" dirty="0">
                          <a:cs typeface="B Titr" panose="00000700000000000000" pitchFamily="2" charset="-78"/>
                        </a:rPr>
                        <a:t>خدمت</a:t>
                      </a:r>
                      <a:endParaRPr lang="en-US" dirty="0">
                        <a:cs typeface="B Titr" panose="00000700000000000000" pitchFamily="2" charset="-78"/>
                      </a:endParaRPr>
                    </a:p>
                  </a:txBody>
                  <a:tcPr anchor="ctr"/>
                </a:tc>
                <a:tc>
                  <a:txBody>
                    <a:bodyPr/>
                    <a:lstStyle/>
                    <a:p>
                      <a:pPr algn="r"/>
                      <a:r>
                        <a:rPr lang="fa-IR" dirty="0">
                          <a:cs typeface="B Titr" panose="00000700000000000000" pitchFamily="2" charset="-78"/>
                        </a:rPr>
                        <a:t> ردیف</a:t>
                      </a:r>
                      <a:endParaRPr lang="en-US" dirty="0">
                        <a:cs typeface="B Titr" panose="00000700000000000000" pitchFamily="2" charset="-78"/>
                      </a:endParaRPr>
                    </a:p>
                  </a:txBody>
                  <a:tcPr anchor="ctr"/>
                </a:tc>
                <a:extLst>
                  <a:ext uri="{0D108BD9-81ED-4DB2-BD59-A6C34878D82A}">
                    <a16:rowId xmlns:a16="http://schemas.microsoft.com/office/drawing/2014/main" xmlns="" val="2804221959"/>
                  </a:ext>
                </a:extLst>
              </a:tr>
              <a:tr h="1104139">
                <a:tc>
                  <a:txBody>
                    <a:bodyPr/>
                    <a:lstStyle/>
                    <a:p>
                      <a:pPr algn="just" rtl="1">
                        <a:lnSpc>
                          <a:spcPct val="150000"/>
                        </a:lnSpc>
                      </a:pPr>
                      <a:r>
                        <a:rPr lang="fa-IR" sz="2400" b="0" dirty="0">
                          <a:cs typeface="B Nazanin" panose="00000400000000000000" pitchFamily="2" charset="-78"/>
                        </a:rPr>
                        <a:t>- خدمات به عنوان رفتارها و فرآیندهایی در نظر گرفته شده که به رفع نیازهای مشتریان به غیر از خرید کالا می‌پردازند.</a:t>
                      </a:r>
                      <a:endParaRPr lang="en-US" sz="2400" b="0" dirty="0">
                        <a:cs typeface="B Nazanin" panose="00000400000000000000" pitchFamily="2" charset="-78"/>
                      </a:endParaRPr>
                    </a:p>
                  </a:txBody>
                  <a:tcPr anchor="ctr"/>
                </a:tc>
                <a:tc>
                  <a:txBody>
                    <a:bodyPr/>
                    <a:lstStyle/>
                    <a:p>
                      <a:pPr algn="ctr"/>
                      <a:r>
                        <a:rPr lang="fa-IR" dirty="0">
                          <a:cs typeface="B Nazanin" panose="00000400000000000000" pitchFamily="2" charset="-78"/>
                        </a:rPr>
                        <a:t>1</a:t>
                      </a:r>
                      <a:endParaRPr lang="en-US" dirty="0">
                        <a:cs typeface="B Nazanin" panose="00000400000000000000" pitchFamily="2" charset="-78"/>
                      </a:endParaRPr>
                    </a:p>
                  </a:txBody>
                  <a:tcPr anchor="ctr"/>
                </a:tc>
                <a:extLst>
                  <a:ext uri="{0D108BD9-81ED-4DB2-BD59-A6C34878D82A}">
                    <a16:rowId xmlns:a16="http://schemas.microsoft.com/office/drawing/2014/main" xmlns="" val="3629213970"/>
                  </a:ext>
                </a:extLst>
              </a:tr>
              <a:tr h="1276476">
                <a:tc>
                  <a:txBody>
                    <a:bodyPr/>
                    <a:lstStyle/>
                    <a:p>
                      <a:pPr algn="just" rtl="1">
                        <a:lnSpc>
                          <a:spcPct val="150000"/>
                        </a:lnSpc>
                      </a:pPr>
                      <a:r>
                        <a:rPr lang="fa-IR" sz="2400" b="0" dirty="0">
                          <a:cs typeface="B Nazanin" panose="00000400000000000000" pitchFamily="2" charset="-78"/>
                        </a:rPr>
                        <a:t>- خدمت فعالیت یا منفعتی است که یک طرف به طرف دیگر عرضه می‌کند که اساساً نامحسوس بوده و مالکیت چیزی را در بر ندارد، نتیجه ممکن است محصول فیزیکی یا غیرمادی باشد.</a:t>
                      </a:r>
                      <a:endParaRPr lang="en-US" sz="2400" b="0" dirty="0">
                        <a:cs typeface="B Nazanin" panose="00000400000000000000" pitchFamily="2" charset="-78"/>
                      </a:endParaRPr>
                    </a:p>
                  </a:txBody>
                  <a:tcPr anchor="ctr"/>
                </a:tc>
                <a:tc>
                  <a:txBody>
                    <a:bodyPr/>
                    <a:lstStyle/>
                    <a:p>
                      <a:pPr algn="ctr"/>
                      <a:r>
                        <a:rPr lang="fa-IR" dirty="0">
                          <a:cs typeface="B Nazanin" panose="00000400000000000000" pitchFamily="2" charset="-78"/>
                        </a:rPr>
                        <a:t>2</a:t>
                      </a:r>
                      <a:endParaRPr lang="en-US" dirty="0">
                        <a:cs typeface="B Nazanin" panose="00000400000000000000" pitchFamily="2" charset="-78"/>
                      </a:endParaRPr>
                    </a:p>
                  </a:txBody>
                  <a:tcPr anchor="ctr"/>
                </a:tc>
                <a:extLst>
                  <a:ext uri="{0D108BD9-81ED-4DB2-BD59-A6C34878D82A}">
                    <a16:rowId xmlns:a16="http://schemas.microsoft.com/office/drawing/2014/main" xmlns="" val="2688170005"/>
                  </a:ext>
                </a:extLst>
              </a:tr>
              <a:tr h="1613741">
                <a:tc>
                  <a:txBody>
                    <a:bodyPr/>
                    <a:lstStyle/>
                    <a:p>
                      <a:pPr algn="just" rtl="1">
                        <a:lnSpc>
                          <a:spcPct val="150000"/>
                        </a:lnSpc>
                      </a:pPr>
                      <a:r>
                        <a:rPr lang="fa-IR" sz="2400" b="0" dirty="0">
                          <a:cs typeface="B Nazanin" panose="00000400000000000000" pitchFamily="2" charset="-78"/>
                        </a:rPr>
                        <a:t>- خدمت فرایندی است مشتمل بر یک سری از فعالیت‏های کم و بیش نامحسوس که به طور طبیعی اما نه لزوماً همیشگی، در تعاملات بین مشتریان و کارکنان و یا منابع فیزیکی یا کالاها و یا سیستم‌های ارائه </a:t>
                      </a:r>
                      <a:r>
                        <a:rPr lang="fa-IR" sz="2400" b="0" u="none" dirty="0">
                          <a:cs typeface="B Nazanin" panose="00000400000000000000" pitchFamily="2" charset="-78"/>
                        </a:rPr>
                        <a:t>کنند‌ة </a:t>
                      </a:r>
                      <a:r>
                        <a:rPr lang="fa-IR" sz="2400" b="0" dirty="0">
                          <a:cs typeface="B Nazanin" panose="00000400000000000000" pitchFamily="2" charset="-78"/>
                        </a:rPr>
                        <a:t>خدمت روی داده تا راه‏حلی برای مسائل مشتریان باشد (حسن پور، 1383).</a:t>
                      </a:r>
                      <a:endParaRPr lang="en-US" sz="2400" b="0" dirty="0">
                        <a:cs typeface="B Nazanin" panose="00000400000000000000" pitchFamily="2" charset="-78"/>
                      </a:endParaRPr>
                    </a:p>
                  </a:txBody>
                  <a:tcPr anchor="ctr"/>
                </a:tc>
                <a:tc>
                  <a:txBody>
                    <a:bodyPr/>
                    <a:lstStyle/>
                    <a:p>
                      <a:pPr algn="ctr"/>
                      <a:r>
                        <a:rPr lang="fa-IR" dirty="0">
                          <a:cs typeface="B Nazanin" panose="00000400000000000000" pitchFamily="2" charset="-78"/>
                        </a:rPr>
                        <a:t>3</a:t>
                      </a:r>
                      <a:endParaRPr lang="en-US" dirty="0">
                        <a:cs typeface="B Nazanin" panose="00000400000000000000" pitchFamily="2" charset="-78"/>
                      </a:endParaRPr>
                    </a:p>
                  </a:txBody>
                  <a:tcPr anchor="ctr"/>
                </a:tc>
                <a:extLst>
                  <a:ext uri="{0D108BD9-81ED-4DB2-BD59-A6C34878D82A}">
                    <a16:rowId xmlns:a16="http://schemas.microsoft.com/office/drawing/2014/main" xmlns="" val="1908374709"/>
                  </a:ext>
                </a:extLst>
              </a:tr>
              <a:tr h="1104139">
                <a:tc>
                  <a:txBody>
                    <a:bodyPr/>
                    <a:lstStyle/>
                    <a:p>
                      <a:pPr algn="just" rtl="1">
                        <a:lnSpc>
                          <a:spcPct val="150000"/>
                        </a:lnSpc>
                      </a:pPr>
                      <a:r>
                        <a:rPr lang="fa-IR" sz="2400" b="0" dirty="0">
                          <a:cs typeface="B Nazanin" panose="00000400000000000000" pitchFamily="2" charset="-78"/>
                        </a:rPr>
                        <a:t>- خدمات شامل فعالیت‌های قابل شناسایی و ضرورتاً غیرمنقول است که نیازی را برآورده می‌سازند و الزاما به فروش کالا یا خدمات دیگری متصل نیست (ریاحی، 1381).</a:t>
                      </a:r>
                      <a:endParaRPr lang="en-US" sz="2400" b="0" dirty="0">
                        <a:cs typeface="B Nazanin" panose="00000400000000000000" pitchFamily="2" charset="-78"/>
                      </a:endParaRPr>
                    </a:p>
                  </a:txBody>
                  <a:tcPr anchor="ctr"/>
                </a:tc>
                <a:tc>
                  <a:txBody>
                    <a:bodyPr/>
                    <a:lstStyle/>
                    <a:p>
                      <a:pPr algn="ctr"/>
                      <a:r>
                        <a:rPr lang="fa-IR" dirty="0">
                          <a:cs typeface="B Nazanin" panose="00000400000000000000" pitchFamily="2" charset="-78"/>
                        </a:rPr>
                        <a:t>4</a:t>
                      </a:r>
                      <a:endParaRPr lang="en-US" dirty="0">
                        <a:cs typeface="B Nazanin" panose="00000400000000000000" pitchFamily="2" charset="-78"/>
                      </a:endParaRPr>
                    </a:p>
                  </a:txBody>
                  <a:tcPr anchor="ctr"/>
                </a:tc>
                <a:extLst>
                  <a:ext uri="{0D108BD9-81ED-4DB2-BD59-A6C34878D82A}">
                    <a16:rowId xmlns:a16="http://schemas.microsoft.com/office/drawing/2014/main" xmlns="" val="531191311"/>
                  </a:ext>
                </a:extLst>
              </a:tr>
            </a:tbl>
          </a:graphicData>
        </a:graphic>
      </p:graphicFrame>
      <p:sp>
        <p:nvSpPr>
          <p:cNvPr id="6" name="Title 1">
            <a:extLst>
              <a:ext uri="{FF2B5EF4-FFF2-40B4-BE49-F238E27FC236}">
                <a16:creationId xmlns:a16="http://schemas.microsoft.com/office/drawing/2014/main" xmlns="" id="{F780B1CF-8FCB-4092-B7BF-F073699D067C}"/>
              </a:ext>
            </a:extLst>
          </p:cNvPr>
          <p:cNvSpPr txBox="1">
            <a:spLocks/>
          </p:cNvSpPr>
          <p:nvPr/>
        </p:nvSpPr>
        <p:spPr>
          <a:xfrm>
            <a:off x="3805517" y="143990"/>
            <a:ext cx="8229600" cy="526211"/>
          </a:xfrm>
          <a:prstGeom prst="rect">
            <a:avLst/>
          </a:prstGeom>
          <a:solidFill>
            <a:schemeClr val="accent3">
              <a:lumMod val="60000"/>
              <a:lumOff val="40000"/>
            </a:schemeClr>
          </a:solidFill>
          <a:ln w="57150">
            <a:solidFill>
              <a:schemeClr val="accent3"/>
            </a:solidFill>
          </a:ln>
        </p:spPr>
        <p:txBody>
          <a:bodyPr vert="horz" lIns="91440" tIns="45720" rIns="91440" bIns="45720" rtlCol="1" anchor="b">
            <a:normAutofit fontScale="70000" lnSpcReduction="2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50000"/>
              </a:lnSpc>
              <a:defRPr/>
            </a:pPr>
            <a:r>
              <a:rPr lang="fa-IR" sz="3200" dirty="0">
                <a:cs typeface="B Titr" panose="00000700000000000000" pitchFamily="2" charset="-78"/>
              </a:rPr>
              <a:t>تعاریف خدمت</a:t>
            </a:r>
            <a:endParaRPr lang="en-US" sz="3200" b="1" dirty="0">
              <a:cs typeface="B Nazanin" pitchFamily="2" charset="-78"/>
            </a:endParaRPr>
          </a:p>
        </p:txBody>
      </p:sp>
    </p:spTree>
    <p:extLst>
      <p:ext uri="{BB962C8B-B14F-4D97-AF65-F5344CB8AC3E}">
        <p14:creationId xmlns:p14="http://schemas.microsoft.com/office/powerpoint/2010/main" xmlns="" val="1773494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873DEB37-6F7D-4BBF-B6B4-BE1309501179}"/>
              </a:ext>
            </a:extLst>
          </p:cNvPr>
          <p:cNvGraphicFramePr>
            <a:graphicFrameLocks noGrp="1"/>
          </p:cNvGraphicFramePr>
          <p:nvPr>
            <p:ph idx="1"/>
          </p:nvPr>
        </p:nvGraphicFramePr>
        <p:xfrm>
          <a:off x="181156" y="766484"/>
          <a:ext cx="11628408" cy="6076369"/>
        </p:xfrm>
        <a:graphic>
          <a:graphicData uri="http://schemas.openxmlformats.org/drawingml/2006/table">
            <a:tbl>
              <a:tblPr firstRow="1" bandRow="1">
                <a:tableStyleId>{5940675A-B579-460E-94D1-54222C63F5DA}</a:tableStyleId>
              </a:tblPr>
              <a:tblGrid>
                <a:gridCol w="1060479">
                  <a:extLst>
                    <a:ext uri="{9D8B030D-6E8A-4147-A177-3AD203B41FA5}">
                      <a16:colId xmlns:a16="http://schemas.microsoft.com/office/drawing/2014/main" xmlns="" val="322656616"/>
                    </a:ext>
                  </a:extLst>
                </a:gridCol>
                <a:gridCol w="949474">
                  <a:extLst>
                    <a:ext uri="{9D8B030D-6E8A-4147-A177-3AD203B41FA5}">
                      <a16:colId xmlns:a16="http://schemas.microsoft.com/office/drawing/2014/main" xmlns="" val="1127881913"/>
                    </a:ext>
                  </a:extLst>
                </a:gridCol>
                <a:gridCol w="1009291">
                  <a:extLst>
                    <a:ext uri="{9D8B030D-6E8A-4147-A177-3AD203B41FA5}">
                      <a16:colId xmlns:a16="http://schemas.microsoft.com/office/drawing/2014/main" xmlns="" val="2551637216"/>
                    </a:ext>
                  </a:extLst>
                </a:gridCol>
                <a:gridCol w="1061049">
                  <a:extLst>
                    <a:ext uri="{9D8B030D-6E8A-4147-A177-3AD203B41FA5}">
                      <a16:colId xmlns:a16="http://schemas.microsoft.com/office/drawing/2014/main" xmlns="" val="2710555048"/>
                    </a:ext>
                  </a:extLst>
                </a:gridCol>
                <a:gridCol w="957532">
                  <a:extLst>
                    <a:ext uri="{9D8B030D-6E8A-4147-A177-3AD203B41FA5}">
                      <a16:colId xmlns:a16="http://schemas.microsoft.com/office/drawing/2014/main" xmlns="" val="1474734789"/>
                    </a:ext>
                  </a:extLst>
                </a:gridCol>
                <a:gridCol w="810883">
                  <a:extLst>
                    <a:ext uri="{9D8B030D-6E8A-4147-A177-3AD203B41FA5}">
                      <a16:colId xmlns:a16="http://schemas.microsoft.com/office/drawing/2014/main" xmlns="" val="3769724517"/>
                    </a:ext>
                  </a:extLst>
                </a:gridCol>
                <a:gridCol w="892263">
                  <a:extLst>
                    <a:ext uri="{9D8B030D-6E8A-4147-A177-3AD203B41FA5}">
                      <a16:colId xmlns:a16="http://schemas.microsoft.com/office/drawing/2014/main" xmlns="" val="3914258253"/>
                    </a:ext>
                  </a:extLst>
                </a:gridCol>
                <a:gridCol w="1022801">
                  <a:extLst>
                    <a:ext uri="{9D8B030D-6E8A-4147-A177-3AD203B41FA5}">
                      <a16:colId xmlns:a16="http://schemas.microsoft.com/office/drawing/2014/main" xmlns="" val="4062194493"/>
                    </a:ext>
                  </a:extLst>
                </a:gridCol>
                <a:gridCol w="1009291">
                  <a:extLst>
                    <a:ext uri="{9D8B030D-6E8A-4147-A177-3AD203B41FA5}">
                      <a16:colId xmlns:a16="http://schemas.microsoft.com/office/drawing/2014/main" xmlns="" val="1159855527"/>
                    </a:ext>
                  </a:extLst>
                </a:gridCol>
                <a:gridCol w="992038">
                  <a:extLst>
                    <a:ext uri="{9D8B030D-6E8A-4147-A177-3AD203B41FA5}">
                      <a16:colId xmlns:a16="http://schemas.microsoft.com/office/drawing/2014/main" xmlns="" val="1175188970"/>
                    </a:ext>
                  </a:extLst>
                </a:gridCol>
                <a:gridCol w="897147">
                  <a:extLst>
                    <a:ext uri="{9D8B030D-6E8A-4147-A177-3AD203B41FA5}">
                      <a16:colId xmlns:a16="http://schemas.microsoft.com/office/drawing/2014/main" xmlns="" val="2524214174"/>
                    </a:ext>
                  </a:extLst>
                </a:gridCol>
                <a:gridCol w="966160">
                  <a:extLst>
                    <a:ext uri="{9D8B030D-6E8A-4147-A177-3AD203B41FA5}">
                      <a16:colId xmlns:a16="http://schemas.microsoft.com/office/drawing/2014/main" xmlns="" val="438374217"/>
                    </a:ext>
                  </a:extLst>
                </a:gridCol>
              </a:tblGrid>
              <a:tr h="574936">
                <a:tc>
                  <a:txBody>
                    <a:bodyPr/>
                    <a:lstStyle/>
                    <a:p>
                      <a:pPr algn="ctr"/>
                      <a:r>
                        <a:rPr lang="fa-IR" sz="1200" b="1" dirty="0">
                          <a:cs typeface="B Titr" panose="00000700000000000000" pitchFamily="2" charset="-78"/>
                        </a:rPr>
                        <a:t>استکهلم</a:t>
                      </a:r>
                    </a:p>
                    <a:p>
                      <a:pPr algn="ctr"/>
                      <a:r>
                        <a:rPr lang="fa-IR" sz="1200" b="1" dirty="0">
                          <a:cs typeface="B Titr" panose="00000700000000000000" pitchFamily="2" charset="-78"/>
                        </a:rPr>
                        <a:t>(سوئد)</a:t>
                      </a:r>
                      <a:endParaRPr lang="en-US" sz="1200" b="1" dirty="0">
                        <a:cs typeface="B Titr" panose="00000700000000000000" pitchFamily="2" charset="-78"/>
                      </a:endParaRPr>
                    </a:p>
                  </a:txBody>
                  <a:tcPr anchor="ctr"/>
                </a:tc>
                <a:tc>
                  <a:txBody>
                    <a:bodyPr/>
                    <a:lstStyle/>
                    <a:p>
                      <a:pPr algn="ctr"/>
                      <a:r>
                        <a:rPr lang="fa-IR" sz="1200" b="1" dirty="0">
                          <a:cs typeface="B Titr" panose="00000700000000000000" pitchFamily="2" charset="-78"/>
                        </a:rPr>
                        <a:t>آمستردام</a:t>
                      </a:r>
                    </a:p>
                    <a:p>
                      <a:pPr algn="ctr"/>
                      <a:r>
                        <a:rPr lang="fa-IR" sz="1200" b="1" dirty="0">
                          <a:cs typeface="B Titr" panose="00000700000000000000" pitchFamily="2" charset="-78"/>
                        </a:rPr>
                        <a:t>(هلند)</a:t>
                      </a:r>
                      <a:endParaRPr lang="en-US" sz="1200" b="1" dirty="0">
                        <a:cs typeface="B Titr" panose="00000700000000000000" pitchFamily="2" charset="-78"/>
                      </a:endParaRPr>
                    </a:p>
                  </a:txBody>
                  <a:tcPr anchor="ctr"/>
                </a:tc>
                <a:tc>
                  <a:txBody>
                    <a:bodyPr/>
                    <a:lstStyle/>
                    <a:p>
                      <a:pPr algn="ctr"/>
                      <a:r>
                        <a:rPr lang="fa-IR" sz="1200" b="1" dirty="0">
                          <a:cs typeface="B Titr" panose="00000700000000000000" pitchFamily="2" charset="-78"/>
                        </a:rPr>
                        <a:t>پراگ</a:t>
                      </a:r>
                    </a:p>
                    <a:p>
                      <a:pPr algn="ctr"/>
                      <a:r>
                        <a:rPr lang="fa-IR" sz="1200" b="1" dirty="0">
                          <a:cs typeface="B Titr" panose="00000700000000000000" pitchFamily="2" charset="-78"/>
                        </a:rPr>
                        <a:t>(چک)</a:t>
                      </a:r>
                      <a:endParaRPr lang="en-US" sz="1200" b="1" dirty="0">
                        <a:cs typeface="B Titr" panose="00000700000000000000" pitchFamily="2" charset="-78"/>
                      </a:endParaRPr>
                    </a:p>
                  </a:txBody>
                  <a:tcPr anchor="ctr"/>
                </a:tc>
                <a:tc>
                  <a:txBody>
                    <a:bodyPr/>
                    <a:lstStyle/>
                    <a:p>
                      <a:pPr algn="ctr"/>
                      <a:r>
                        <a:rPr lang="fa-IR" sz="1200" b="1" dirty="0">
                          <a:cs typeface="B Titr" panose="00000700000000000000" pitchFamily="2" charset="-78"/>
                        </a:rPr>
                        <a:t>پکن</a:t>
                      </a:r>
                    </a:p>
                    <a:p>
                      <a:pPr algn="ctr"/>
                      <a:r>
                        <a:rPr lang="fa-IR" sz="1200" b="1" dirty="0">
                          <a:cs typeface="B Titr" panose="00000700000000000000" pitchFamily="2" charset="-78"/>
                        </a:rPr>
                        <a:t>(چین)</a:t>
                      </a:r>
                      <a:endParaRPr lang="en-US" sz="1200" b="1" dirty="0">
                        <a:cs typeface="B Titr" panose="00000700000000000000" pitchFamily="2" charset="-78"/>
                      </a:endParaRPr>
                    </a:p>
                  </a:txBody>
                  <a:tcPr anchor="ctr"/>
                </a:tc>
                <a:tc>
                  <a:txBody>
                    <a:bodyPr/>
                    <a:lstStyle/>
                    <a:p>
                      <a:pPr algn="ctr"/>
                      <a:r>
                        <a:rPr lang="fa-IR" sz="1200" b="1" dirty="0">
                          <a:cs typeface="B Titr" panose="00000700000000000000" pitchFamily="2" charset="-78"/>
                        </a:rPr>
                        <a:t>کوالالامپور</a:t>
                      </a:r>
                    </a:p>
                    <a:p>
                      <a:pPr algn="ctr"/>
                      <a:r>
                        <a:rPr lang="fa-IR" sz="1200" b="1" dirty="0">
                          <a:cs typeface="B Titr" panose="00000700000000000000" pitchFamily="2" charset="-78"/>
                        </a:rPr>
                        <a:t>(مالزی)</a:t>
                      </a:r>
                      <a:endParaRPr lang="en-US" sz="1200" b="1" dirty="0">
                        <a:cs typeface="B Titr" panose="00000700000000000000" pitchFamily="2" charset="-78"/>
                      </a:endParaRPr>
                    </a:p>
                  </a:txBody>
                  <a:tcPr anchor="ctr"/>
                </a:tc>
                <a:tc>
                  <a:txBody>
                    <a:bodyPr/>
                    <a:lstStyle/>
                    <a:p>
                      <a:pPr algn="ctr"/>
                      <a:r>
                        <a:rPr lang="fa-IR" sz="1200" b="1" dirty="0">
                          <a:cs typeface="B Titr" panose="00000700000000000000" pitchFamily="2" charset="-78"/>
                        </a:rPr>
                        <a:t>مسکو</a:t>
                      </a:r>
                    </a:p>
                    <a:p>
                      <a:pPr algn="ctr"/>
                      <a:r>
                        <a:rPr lang="fa-IR" sz="1200" b="1" dirty="0">
                          <a:cs typeface="B Titr" panose="00000700000000000000" pitchFamily="2" charset="-78"/>
                        </a:rPr>
                        <a:t>(روسیه)</a:t>
                      </a:r>
                      <a:endParaRPr lang="en-US" sz="1200" b="1" dirty="0">
                        <a:cs typeface="B Titr" panose="00000700000000000000" pitchFamily="2" charset="-78"/>
                      </a:endParaRPr>
                    </a:p>
                  </a:txBody>
                  <a:tcPr anchor="ctr"/>
                </a:tc>
                <a:tc>
                  <a:txBody>
                    <a:bodyPr/>
                    <a:lstStyle/>
                    <a:p>
                      <a:pPr algn="ctr"/>
                      <a:r>
                        <a:rPr lang="fa-IR" sz="1200" b="1" dirty="0">
                          <a:cs typeface="B Titr" panose="00000700000000000000" pitchFamily="2" charset="-78"/>
                        </a:rPr>
                        <a:t>لس‌آنجلس‌</a:t>
                      </a:r>
                    </a:p>
                    <a:p>
                      <a:pPr algn="ctr"/>
                      <a:r>
                        <a:rPr lang="fa-IR" sz="1200" b="1" dirty="0">
                          <a:cs typeface="B Titr" panose="00000700000000000000" pitchFamily="2" charset="-78"/>
                        </a:rPr>
                        <a:t>(آمریکا)</a:t>
                      </a:r>
                      <a:endParaRPr lang="en-US" sz="1200" b="1" dirty="0">
                        <a:cs typeface="B Titr" panose="00000700000000000000" pitchFamily="2" charset="-78"/>
                      </a:endParaRPr>
                    </a:p>
                  </a:txBody>
                  <a:tcPr anchor="ctr"/>
                </a:tc>
                <a:tc>
                  <a:txBody>
                    <a:bodyPr/>
                    <a:lstStyle/>
                    <a:p>
                      <a:pPr algn="ctr"/>
                      <a:r>
                        <a:rPr lang="fa-IR" sz="1200" b="1" dirty="0">
                          <a:cs typeface="B Titr" panose="00000700000000000000" pitchFamily="2" charset="-78"/>
                        </a:rPr>
                        <a:t>برلین</a:t>
                      </a:r>
                    </a:p>
                    <a:p>
                      <a:pPr algn="ctr"/>
                      <a:r>
                        <a:rPr lang="fa-IR" sz="1200" b="1" dirty="0">
                          <a:cs typeface="B Titr" panose="00000700000000000000" pitchFamily="2" charset="-78"/>
                        </a:rPr>
                        <a:t>(آلمان)</a:t>
                      </a:r>
                      <a:endParaRPr lang="en-US" sz="1200" b="1" dirty="0">
                        <a:cs typeface="B Titr" panose="00000700000000000000" pitchFamily="2" charset="-78"/>
                      </a:endParaRPr>
                    </a:p>
                  </a:txBody>
                  <a:tcPr anchor="ctr"/>
                </a:tc>
                <a:tc>
                  <a:txBody>
                    <a:bodyPr/>
                    <a:lstStyle/>
                    <a:p>
                      <a:pPr algn="ctr"/>
                      <a:r>
                        <a:rPr lang="fa-IR" sz="1200" b="1" dirty="0">
                          <a:cs typeface="B Titr" panose="00000700000000000000" pitchFamily="2" charset="-78"/>
                        </a:rPr>
                        <a:t>تورنتو</a:t>
                      </a:r>
                    </a:p>
                    <a:p>
                      <a:pPr algn="ctr"/>
                      <a:r>
                        <a:rPr lang="fa-IR" sz="1200" b="1" dirty="0">
                          <a:cs typeface="B Titr" panose="00000700000000000000" pitchFamily="2" charset="-78"/>
                        </a:rPr>
                        <a:t>(کانادا)</a:t>
                      </a:r>
                      <a:endParaRPr lang="en-US" sz="1200" b="1" dirty="0">
                        <a:cs typeface="B Titr" panose="00000700000000000000" pitchFamily="2" charset="-78"/>
                      </a:endParaRPr>
                    </a:p>
                  </a:txBody>
                  <a:tcPr anchor="ctr"/>
                </a:tc>
                <a:tc>
                  <a:txBody>
                    <a:bodyPr/>
                    <a:lstStyle/>
                    <a:p>
                      <a:pPr algn="ctr"/>
                      <a:r>
                        <a:rPr lang="fa-IR" sz="1200" b="1" dirty="0">
                          <a:cs typeface="B Titr" panose="00000700000000000000" pitchFamily="2" charset="-78"/>
                        </a:rPr>
                        <a:t>لندن</a:t>
                      </a:r>
                    </a:p>
                    <a:p>
                      <a:pPr algn="ctr"/>
                      <a:r>
                        <a:rPr lang="fa-IR" sz="1200" b="1" dirty="0">
                          <a:cs typeface="B Titr" panose="00000700000000000000" pitchFamily="2" charset="-78"/>
                        </a:rPr>
                        <a:t>(انگلیس)</a:t>
                      </a:r>
                      <a:endParaRPr lang="en-US" sz="1200" b="1" dirty="0">
                        <a:cs typeface="B Titr" panose="00000700000000000000" pitchFamily="2" charset="-78"/>
                      </a:endParaRPr>
                    </a:p>
                  </a:txBody>
                  <a:tcPr anchor="ctr"/>
                </a:tc>
                <a:tc>
                  <a:txBody>
                    <a:bodyPr/>
                    <a:lstStyle/>
                    <a:p>
                      <a:pPr algn="ctr"/>
                      <a:r>
                        <a:rPr lang="fa-IR" sz="1200" b="1" dirty="0">
                          <a:cs typeface="B Titr" panose="00000700000000000000" pitchFamily="2" charset="-78"/>
                        </a:rPr>
                        <a:t>توکیو</a:t>
                      </a:r>
                    </a:p>
                    <a:p>
                      <a:pPr algn="ctr"/>
                      <a:r>
                        <a:rPr lang="fa-IR" sz="1200" b="1" dirty="0">
                          <a:cs typeface="B Titr" panose="00000700000000000000" pitchFamily="2" charset="-78"/>
                        </a:rPr>
                        <a:t>(ژاپن)</a:t>
                      </a:r>
                      <a:endParaRPr lang="en-US" sz="1200" b="1" dirty="0">
                        <a:cs typeface="B Titr" panose="00000700000000000000" pitchFamily="2" charset="-78"/>
                      </a:endParaRPr>
                    </a:p>
                  </a:txBody>
                  <a:tcPr anchor="ctr"/>
                </a:tc>
                <a:tc>
                  <a:txBody>
                    <a:bodyPr/>
                    <a:lstStyle/>
                    <a:p>
                      <a:pPr algn="ctr"/>
                      <a:r>
                        <a:rPr lang="fa-IR" sz="1200" b="1" dirty="0">
                          <a:cs typeface="B Titr" panose="00000700000000000000" pitchFamily="2" charset="-78"/>
                        </a:rPr>
                        <a:t>پاریس</a:t>
                      </a:r>
                    </a:p>
                    <a:p>
                      <a:pPr algn="ctr"/>
                      <a:r>
                        <a:rPr lang="fa-IR" sz="1200" b="1" dirty="0">
                          <a:cs typeface="B Titr" panose="00000700000000000000" pitchFamily="2" charset="-78"/>
                        </a:rPr>
                        <a:t>(فرانسه)</a:t>
                      </a:r>
                      <a:endParaRPr lang="en-US" sz="1200" b="1" dirty="0">
                        <a:cs typeface="B Titr" panose="00000700000000000000" pitchFamily="2" charset="-78"/>
                      </a:endParaRPr>
                    </a:p>
                  </a:txBody>
                  <a:tcPr anchor="ctr"/>
                </a:tc>
                <a:extLst>
                  <a:ext uri="{0D108BD9-81ED-4DB2-BD59-A6C34878D82A}">
                    <a16:rowId xmlns:a16="http://schemas.microsoft.com/office/drawing/2014/main" xmlns="" val="1710040390"/>
                  </a:ext>
                </a:extLst>
              </a:tr>
              <a:tr h="4813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بهداشتی</a:t>
                      </a:r>
                      <a:endParaRPr lang="en-US" sz="1200" b="1" dirty="0">
                        <a:cs typeface="B Nazanin" panose="00000400000000000000" pitchFamily="2" charset="-78"/>
                      </a:endParaRPr>
                    </a:p>
                    <a:p>
                      <a:pPr algn="ctr"/>
                      <a:endParaRPr lang="en-US" sz="1200" b="1" dirty="0">
                        <a:cs typeface="B Nazanin" panose="00000400000000000000" pitchFamily="2" charset="-7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بهداشتی</a:t>
                      </a:r>
                      <a:endParaRPr lang="en-US" sz="1200" b="1" dirty="0">
                        <a:cs typeface="B Nazanin" panose="00000400000000000000" pitchFamily="2" charset="-78"/>
                      </a:endParaRPr>
                    </a:p>
                    <a:p>
                      <a:pPr algn="ctr"/>
                      <a:endParaRPr lang="en-US" sz="1200" b="1" dirty="0">
                        <a:cs typeface="B Nazanin" panose="00000400000000000000" pitchFamily="2" charset="-7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بهداشتی</a:t>
                      </a:r>
                      <a:endParaRPr lang="en-US" sz="1200" b="1" dirty="0">
                        <a:cs typeface="B Nazanin" panose="00000400000000000000" pitchFamily="2" charset="-78"/>
                      </a:endParaRPr>
                    </a:p>
                    <a:p>
                      <a:pPr algn="ctr"/>
                      <a:endParaRPr lang="en-US" sz="1200" b="1" dirty="0">
                        <a:cs typeface="B Nazanin" panose="00000400000000000000" pitchFamily="2" charset="-7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بهداشتی</a:t>
                      </a:r>
                      <a:endParaRPr lang="en-US" sz="1200" b="1" dirty="0">
                        <a:cs typeface="B Nazanin" panose="00000400000000000000" pitchFamily="2" charset="-78"/>
                      </a:endParaRPr>
                    </a:p>
                    <a:p>
                      <a:pPr algn="ctr"/>
                      <a:endParaRPr lang="en-US" sz="1200" b="1" dirty="0">
                        <a:cs typeface="B Nazanin" panose="00000400000000000000" pitchFamily="2" charset="-7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بهداشتی</a:t>
                      </a:r>
                      <a:endParaRPr lang="en-US" sz="1200" b="1" dirty="0">
                        <a:cs typeface="B Nazanin" panose="00000400000000000000" pitchFamily="2" charset="-78"/>
                      </a:endParaRPr>
                    </a:p>
                    <a:p>
                      <a:pPr algn="ct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بهداشتی</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حمل و نقل</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آموزش و پرورش</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بهداشت عمومی</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برق و گاز</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بهداشت عمومی</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بهداشت عمومی</a:t>
                      </a:r>
                      <a:endParaRPr lang="en-US" sz="1200" b="1" dirty="0">
                        <a:cs typeface="B Nazanin" panose="00000400000000000000" pitchFamily="2" charset="-78"/>
                      </a:endParaRPr>
                    </a:p>
                  </a:txBody>
                  <a:tcPr anchor="ctr"/>
                </a:tc>
                <a:extLst>
                  <a:ext uri="{0D108BD9-81ED-4DB2-BD59-A6C34878D82A}">
                    <a16:rowId xmlns:a16="http://schemas.microsoft.com/office/drawing/2014/main" xmlns="" val="3180594081"/>
                  </a:ext>
                </a:extLst>
              </a:tr>
              <a:tr h="4813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فراغتی</a:t>
                      </a:r>
                      <a:endParaRPr lang="en-US" sz="1200" b="1" dirty="0">
                        <a:cs typeface="B Nazanin" panose="00000400000000000000" pitchFamily="2" charset="-78"/>
                      </a:endParaRPr>
                    </a:p>
                    <a:p>
                      <a:pPr algn="ctr"/>
                      <a:endParaRPr lang="en-US" sz="1200" b="1" dirty="0">
                        <a:cs typeface="B Nazanin" panose="00000400000000000000" pitchFamily="2" charset="-7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فراغتی</a:t>
                      </a:r>
                      <a:endParaRPr lang="en-US" sz="1200" b="1" dirty="0">
                        <a:cs typeface="B Nazanin" panose="00000400000000000000" pitchFamily="2" charset="-78"/>
                      </a:endParaRPr>
                    </a:p>
                    <a:p>
                      <a:pPr algn="ctr"/>
                      <a:endParaRPr lang="en-US" sz="1200" b="1" dirty="0">
                        <a:cs typeface="B Nazanin" panose="00000400000000000000" pitchFamily="2" charset="-7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فراغتی</a:t>
                      </a:r>
                      <a:endParaRPr lang="en-US" sz="1200" b="1" dirty="0">
                        <a:cs typeface="B Nazanin" panose="00000400000000000000" pitchFamily="2" charset="-78"/>
                      </a:endParaRPr>
                    </a:p>
                    <a:p>
                      <a:pPr algn="ct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فراغتی</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فضای سبز</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بازنشستگی</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امنیت شهری</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حمل و نقل</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فضای سبز</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پارک ها</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تامین</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مسکونی</a:t>
                      </a:r>
                      <a:endParaRPr lang="en-US" sz="1200" b="1" dirty="0">
                        <a:cs typeface="B Nazanin" panose="00000400000000000000" pitchFamily="2" charset="-78"/>
                      </a:endParaRPr>
                    </a:p>
                  </a:txBody>
                  <a:tcPr anchor="ctr"/>
                </a:tc>
                <a:extLst>
                  <a:ext uri="{0D108BD9-81ED-4DB2-BD59-A6C34878D82A}">
                    <a16:rowId xmlns:a16="http://schemas.microsoft.com/office/drawing/2014/main" xmlns="" val="3754855708"/>
                  </a:ext>
                </a:extLst>
              </a:tr>
              <a:tr h="6248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آب- برق- گاز</a:t>
                      </a:r>
                      <a:endParaRPr lang="en-US" sz="1200" b="1" dirty="0">
                        <a:cs typeface="B Nazanin" panose="00000400000000000000" pitchFamily="2" charset="-7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a-IR" sz="1200" b="1" dirty="0">
                        <a:cs typeface="B Nazanin" panose="000004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آب- برق- گاز</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آب- برق- گاز</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آب- برق- گاز</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آب- برق- گاز</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آموزش</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اوقات فراغت</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امور مسکن</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خانه سازی</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مسکن</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سالمندان</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امور فرهنگی</a:t>
                      </a:r>
                      <a:endParaRPr lang="en-US" sz="1200" b="1" dirty="0">
                        <a:cs typeface="B Nazanin" panose="00000400000000000000" pitchFamily="2" charset="-78"/>
                      </a:endParaRPr>
                    </a:p>
                  </a:txBody>
                  <a:tcPr anchor="ctr"/>
                </a:tc>
                <a:extLst>
                  <a:ext uri="{0D108BD9-81ED-4DB2-BD59-A6C34878D82A}">
                    <a16:rowId xmlns:a16="http://schemas.microsoft.com/office/drawing/2014/main" xmlns="" val="61913023"/>
                  </a:ext>
                </a:extLst>
              </a:tr>
              <a:tr h="4813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محیط زیست</a:t>
                      </a:r>
                      <a:endParaRPr lang="en-US" sz="1200" b="1" dirty="0">
                        <a:cs typeface="B Nazanin" panose="00000400000000000000" pitchFamily="2" charset="-7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محیط زیست</a:t>
                      </a:r>
                      <a:endParaRPr lang="en-US" sz="1200" b="1" dirty="0">
                        <a:cs typeface="B Nazanin" panose="00000400000000000000" pitchFamily="2" charset="-7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محیط زیست</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محیط زیست</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آتش نشانی</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فرهنگ</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آموزش و فرهنگ</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خدمات درمانی بهداشتی</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آتش نشانی</a:t>
                      </a:r>
                      <a:endParaRPr lang="en-US" sz="1200" b="1" dirty="0">
                        <a:cs typeface="B Nazanin" panose="00000400000000000000" pitchFamily="2" charset="-78"/>
                      </a:endParaRPr>
                    </a:p>
                  </a:txBody>
                  <a:tcPr anchor="ctr">
                    <a:lnB w="12700" cap="flat" cmpd="sng" algn="ctr">
                      <a:solidFill>
                        <a:schemeClr val="tx1"/>
                      </a:solidFill>
                      <a:prstDash val="solid"/>
                      <a:round/>
                      <a:headEnd type="none" w="med" len="med"/>
                      <a:tailEnd type="none" w="med" len="med"/>
                    </a:lnB>
                  </a:tcPr>
                </a:tc>
                <a:tc>
                  <a:txBody>
                    <a:bodyPr/>
                    <a:lstStyle/>
                    <a:p>
                      <a:pPr algn="ctr"/>
                      <a:r>
                        <a:rPr lang="fa-IR" sz="1200" b="1" dirty="0">
                          <a:cs typeface="B Nazanin" panose="00000400000000000000" pitchFamily="2" charset="-78"/>
                        </a:rPr>
                        <a:t>مدارس</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کار و امور اجتماعی</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آموزش و پرورش</a:t>
                      </a:r>
                      <a:endParaRPr lang="en-US" sz="1200" b="1" dirty="0">
                        <a:cs typeface="B Nazanin" panose="00000400000000000000" pitchFamily="2" charset="-78"/>
                      </a:endParaRPr>
                    </a:p>
                  </a:txBody>
                  <a:tcPr anchor="ctr"/>
                </a:tc>
                <a:extLst>
                  <a:ext uri="{0D108BD9-81ED-4DB2-BD59-A6C34878D82A}">
                    <a16:rowId xmlns:a16="http://schemas.microsoft.com/office/drawing/2014/main" xmlns="" val="4201178321"/>
                  </a:ext>
                </a:extLst>
              </a:tr>
              <a:tr h="6275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ترافیک</a:t>
                      </a:r>
                      <a:endParaRPr lang="en-US" sz="1200" b="1" dirty="0">
                        <a:cs typeface="B Nazanin" panose="000004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(حمل و نقل)</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کشتارگاهها</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ورزشی</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زیباسازی</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آموزشی فرهنگی</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توسعه اقتصادی</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منابع انسانی</a:t>
                      </a:r>
                      <a:endParaRPr lang="en-US" sz="1200" b="1" dirty="0">
                        <a:cs typeface="B Nazanin" panose="00000400000000000000" pitchFamily="2" charset="-78"/>
                      </a:endParaRPr>
                    </a:p>
                  </a:txBody>
                  <a:tcPr anchor="ctr">
                    <a:lnB w="12700" cap="flat" cmpd="sng" algn="ctr">
                      <a:solidFill>
                        <a:schemeClr val="tx1"/>
                      </a:solidFill>
                      <a:prstDash val="solid"/>
                      <a:round/>
                      <a:headEnd type="none" w="med" len="med"/>
                      <a:tailEnd type="none" w="med" len="med"/>
                    </a:lnB>
                  </a:tcPr>
                </a:tc>
                <a:tc>
                  <a:txBody>
                    <a:bodyPr/>
                    <a:lstStyle/>
                    <a:p>
                      <a:pPr algn="ctr"/>
                      <a:r>
                        <a:rPr lang="fa-IR" sz="1200" b="1" dirty="0">
                          <a:cs typeface="B Nazanin" panose="00000400000000000000" pitchFamily="2" charset="-78"/>
                        </a:rPr>
                        <a:t>آب و برق</a:t>
                      </a:r>
                      <a:endParaRPr lang="en-US" sz="1200" b="1" dirty="0">
                        <a:cs typeface="B Nazanin" panose="00000400000000000000" pitchFamily="2" charset="-7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fa-IR" sz="1200" b="1" dirty="0">
                          <a:cs typeface="B Nazanin" panose="00000400000000000000" pitchFamily="2" charset="-78"/>
                        </a:rPr>
                        <a:t>توسعه و عمران</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200" b="1" dirty="0">
                          <a:cs typeface="B Nazanin" panose="00000400000000000000" pitchFamily="2" charset="-78"/>
                        </a:rPr>
                        <a:t>حمل و نقل</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fa-IR" sz="1200" b="1" dirty="0">
                          <a:cs typeface="B Nazanin" panose="00000400000000000000" pitchFamily="2" charset="-78"/>
                        </a:rPr>
                        <a:t>امور فرهنگی</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خدمات آب، برق و گاز</a:t>
                      </a:r>
                      <a:endParaRPr lang="en-US" sz="1200" b="1" dirty="0">
                        <a:cs typeface="B Nazanin" panose="00000400000000000000" pitchFamily="2" charset="-7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66581204"/>
                  </a:ext>
                </a:extLst>
              </a:tr>
              <a:tr h="673931">
                <a:tc>
                  <a:txBody>
                    <a:bodyPr/>
                    <a:lstStyle/>
                    <a:p>
                      <a:pPr algn="ctr"/>
                      <a:r>
                        <a:rPr lang="fa-IR" sz="1200" b="1" dirty="0">
                          <a:cs typeface="B Nazanin" panose="00000400000000000000" pitchFamily="2" charset="-78"/>
                        </a:rPr>
                        <a:t>گورستانها</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گورستانها</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فروشگاهها</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فروشگاه ها</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امور فراغتی</a:t>
                      </a:r>
                      <a:endParaRPr lang="en-US" sz="1200" b="1" dirty="0">
                        <a:cs typeface="B Nazanin" panose="00000400000000000000" pitchFamily="2" charset="-78"/>
                      </a:endParaRPr>
                    </a:p>
                  </a:txBody>
                  <a:tcPr anchor="ctr">
                    <a:lnB w="12700" cap="flat" cmpd="sng" algn="ctr">
                      <a:solidFill>
                        <a:schemeClr val="tx1"/>
                      </a:solidFill>
                      <a:prstDash val="solid"/>
                      <a:round/>
                      <a:headEnd type="none" w="med" len="med"/>
                      <a:tailEnd type="none" w="med" len="med"/>
                    </a:lnB>
                  </a:tcPr>
                </a:tc>
                <a:tc>
                  <a:txBody>
                    <a:bodyPr/>
                    <a:lstStyle/>
                    <a:p>
                      <a:pPr algn="ctr"/>
                      <a:r>
                        <a:rPr lang="fa-IR" sz="1200" b="1" dirty="0">
                          <a:cs typeface="B Nazanin" panose="00000400000000000000" pitchFamily="2" charset="-78"/>
                        </a:rPr>
                        <a:t>خدمات برق و آب</a:t>
                      </a:r>
                      <a:endParaRPr lang="en-US" sz="1200" b="1" dirty="0">
                        <a:cs typeface="B Nazanin" panose="00000400000000000000" pitchFamily="2" charset="-7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fa-IR" sz="1200" b="1" dirty="0">
                          <a:cs typeface="B Nazanin" panose="00000400000000000000" pitchFamily="2" charset="-78"/>
                        </a:rPr>
                        <a:t>مبانی اقتصادی و توسعه</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200" b="1" dirty="0">
                          <a:cs typeface="B Nazanin" panose="00000400000000000000" pitchFamily="2" charset="-78"/>
                        </a:rPr>
                        <a:t>گورستان‌ها</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1200" b="1" dirty="0">
                          <a:cs typeface="B Nazanin" panose="00000400000000000000" pitchFamily="2" charset="-78"/>
                        </a:rPr>
                        <a:t>بهداشت عمومی</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200" b="1" dirty="0">
                          <a:cs typeface="B Nazanin" panose="00000400000000000000" pitchFamily="2" charset="-78"/>
                        </a:rPr>
                        <a:t>برنامه ریزی شهری</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fa-IR" sz="1200" b="1" dirty="0">
                          <a:cs typeface="B Nazanin" panose="00000400000000000000" pitchFamily="2" charset="-78"/>
                        </a:rPr>
                        <a:t>سایر موارد</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78364241"/>
                  </a:ext>
                </a:extLst>
              </a:tr>
              <a:tr h="524579">
                <a:tc>
                  <a:txBody>
                    <a:bodyPr/>
                    <a:lstStyle/>
                    <a:p>
                      <a:pPr algn="ctr"/>
                      <a:r>
                        <a:rPr lang="fa-IR" sz="1200" b="1" dirty="0">
                          <a:cs typeface="B Nazanin" panose="00000400000000000000" pitchFamily="2" charset="-78"/>
                        </a:rPr>
                        <a:t>آتش نشانی</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خدمات اجتماعی</a:t>
                      </a:r>
                      <a:endParaRPr lang="en-US" sz="1200" b="1" dirty="0">
                        <a:cs typeface="B Nazanin" panose="00000400000000000000" pitchFamily="2" charset="-7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آموزش و مهدکودکها</a:t>
                      </a:r>
                      <a:endParaRPr lang="en-US" sz="1200" b="1" dirty="0">
                        <a:cs typeface="B Nazanin" panose="00000400000000000000" pitchFamily="2" charset="-78"/>
                      </a:endParaRPr>
                    </a:p>
                  </a:txBody>
                  <a:tcPr anchor="ctr">
                    <a:lnB w="12700" cap="flat" cmpd="sng" algn="ctr">
                      <a:solidFill>
                        <a:schemeClr val="tx1"/>
                      </a:solidFill>
                      <a:prstDash val="solid"/>
                      <a:round/>
                      <a:headEnd type="none" w="med" len="med"/>
                      <a:tailEnd type="none" w="med" len="med"/>
                    </a:lnB>
                  </a:tcPr>
                </a:tc>
                <a:tc>
                  <a:txBody>
                    <a:bodyPr/>
                    <a:lstStyle/>
                    <a:p>
                      <a:pPr algn="ctr"/>
                      <a:r>
                        <a:rPr lang="fa-IR" sz="1200" b="1" dirty="0">
                          <a:cs typeface="B Nazanin" panose="00000400000000000000" pitchFamily="2" charset="-78"/>
                        </a:rPr>
                        <a:t>سرشماری و آمار</a:t>
                      </a:r>
                      <a:endParaRPr lang="en-US" sz="1200" b="1" dirty="0">
                        <a:cs typeface="B Nazanin" panose="00000400000000000000" pitchFamily="2" charset="-7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fa-IR" sz="1200" b="1" dirty="0">
                          <a:cs typeface="B Nazanin" panose="00000400000000000000" pitchFamily="2" charset="-78"/>
                        </a:rPr>
                        <a:t>سایر موارد</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200" b="1" dirty="0">
                          <a:cs typeface="B Nazanin" panose="00000400000000000000" pitchFamily="2" charset="-78"/>
                        </a:rPr>
                        <a:t>فضای سبز</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fa-IR" sz="1200" b="1" dirty="0">
                          <a:cs typeface="B Nazanin" panose="00000400000000000000" pitchFamily="2" charset="-78"/>
                        </a:rPr>
                        <a:t>امور فرهنگی</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tcPr>
                </a:tc>
                <a:tc>
                  <a:txBody>
                    <a:bodyPr/>
                    <a:lstStyle/>
                    <a:p>
                      <a:pPr algn="ctr"/>
                      <a:r>
                        <a:rPr lang="fa-IR" sz="1200" b="1" dirty="0">
                          <a:cs typeface="B Nazanin" panose="00000400000000000000" pitchFamily="2" charset="-78"/>
                        </a:rPr>
                        <a:t>بازنشستگی</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1200" b="1" dirty="0">
                          <a:cs typeface="B Nazanin" panose="00000400000000000000" pitchFamily="2" charset="-78"/>
                        </a:rPr>
                        <a:t>رفاه اجتماعی</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1" dirty="0">
                        <a:solidFill>
                          <a:schemeClr val="bg1"/>
                        </a:solidFill>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714587838"/>
                  </a:ext>
                </a:extLst>
              </a:tr>
              <a:tr h="481379">
                <a:tc>
                  <a:txBody>
                    <a:bodyPr/>
                    <a:lstStyle/>
                    <a:p>
                      <a:pPr algn="ctr"/>
                      <a:r>
                        <a:rPr lang="fa-IR" sz="1200" b="1" dirty="0">
                          <a:cs typeface="B Nazanin" panose="00000400000000000000" pitchFamily="2" charset="-78"/>
                        </a:rPr>
                        <a:t>مدارس</a:t>
                      </a:r>
                      <a:endParaRPr lang="en-US" sz="1200" b="1" dirty="0">
                        <a:cs typeface="B Nazanin" panose="00000400000000000000" pitchFamily="2" charset="-78"/>
                      </a:endParaRPr>
                    </a:p>
                  </a:txBody>
                  <a:tcPr anchor="ctr"/>
                </a:tc>
                <a:tc>
                  <a:txBody>
                    <a:bodyPr/>
                    <a:lstStyle/>
                    <a:p>
                      <a:pPr algn="ctr"/>
                      <a:r>
                        <a:rPr lang="fa-IR" sz="1200" b="1" dirty="0">
                          <a:cs typeface="B Nazanin" panose="00000400000000000000" pitchFamily="2" charset="-78"/>
                        </a:rPr>
                        <a:t>امور فرهنگی</a:t>
                      </a:r>
                      <a:endParaRPr lang="en-US" sz="1200" b="1" dirty="0">
                        <a:cs typeface="B Nazanin" panose="00000400000000000000" pitchFamily="2" charset="-7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سایر موارد</a:t>
                      </a:r>
                      <a:endParaRPr lang="en-US" sz="1200" b="1" dirty="0">
                        <a:cs typeface="B Nazanin" panose="00000400000000000000" pitchFamily="2" charset="-78"/>
                      </a:endParaRPr>
                    </a:p>
                    <a:p>
                      <a:pPr algn="ct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200" b="1" dirty="0">
                          <a:cs typeface="B Nazanin" panose="00000400000000000000" pitchFamily="2" charset="-78"/>
                        </a:rPr>
                        <a:t>فرهنگ و امور اجتماعی</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1" dirty="0">
                        <a:solidFill>
                          <a:schemeClr val="tx1"/>
                        </a:solidFill>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dirty="0">
                        <a:solidFill>
                          <a:schemeClr val="tx1"/>
                        </a:solidFill>
                        <a:cs typeface="B Nazanin" panose="00000400000000000000" pitchFamily="2"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tcPr>
                </a:tc>
                <a:tc>
                  <a:txBody>
                    <a:bodyPr/>
                    <a:lstStyle/>
                    <a:p>
                      <a:pPr algn="ctr"/>
                      <a:r>
                        <a:rPr lang="fa-IR" sz="1200" b="1" dirty="0">
                          <a:cs typeface="B Nazanin" panose="00000400000000000000" pitchFamily="2" charset="-78"/>
                        </a:rPr>
                        <a:t>ورزشی</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fa-IR" sz="1200" b="1" dirty="0">
                          <a:cs typeface="B Nazanin" panose="00000400000000000000" pitchFamily="2" charset="-78"/>
                        </a:rPr>
                        <a:t>آموزش عمومی</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1" dirty="0">
                        <a:solidFill>
                          <a:schemeClr val="bg1"/>
                        </a:solidFill>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727050744"/>
                  </a:ext>
                </a:extLst>
              </a:tr>
              <a:tr h="481379">
                <a:tc>
                  <a:txBody>
                    <a:bodyPr/>
                    <a:lstStyle/>
                    <a:p>
                      <a:pPr algn="ctr"/>
                      <a:r>
                        <a:rPr lang="fa-IR" sz="1200" b="1" dirty="0">
                          <a:cs typeface="B Nazanin" panose="00000400000000000000" pitchFamily="2" charset="-78"/>
                        </a:rPr>
                        <a:t>کشتارگاهها</a:t>
                      </a:r>
                      <a:endParaRPr lang="en-US" sz="1200" b="1" dirty="0">
                        <a:cs typeface="B Nazanin" panose="00000400000000000000" pitchFamily="2" charset="-7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fa-IR" sz="1200" b="1" dirty="0">
                          <a:cs typeface="B Nazanin" panose="00000400000000000000" pitchFamily="2" charset="-78"/>
                        </a:rPr>
                        <a:t>سالمندان</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200" b="1" dirty="0">
                          <a:cs typeface="B Nazanin" panose="00000400000000000000" pitchFamily="2" charset="-78"/>
                        </a:rPr>
                        <a:t>سایر موارد</a:t>
                      </a:r>
                      <a:endParaRPr lang="en-US" sz="1200" b="1" dirty="0">
                        <a:cs typeface="B Nazanin" panose="00000400000000000000" pitchFamily="2" charset="-78"/>
                      </a:endParaRPr>
                    </a:p>
                    <a:p>
                      <a:pPr algn="ct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1" dirty="0">
                        <a:solidFill>
                          <a:schemeClr val="tx1"/>
                        </a:solidFill>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200" b="1" dirty="0">
                        <a:solidFill>
                          <a:schemeClr val="tx1"/>
                        </a:solidFill>
                        <a:cs typeface="B Nazanin" panose="00000400000000000000" pitchFamily="2" charset="-78"/>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a-IR" sz="1200" b="1" dirty="0">
                          <a:cs typeface="B Nazanin" panose="00000400000000000000" pitchFamily="2" charset="-78"/>
                        </a:rPr>
                        <a:t>توسعه و عمران</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1" dirty="0">
                        <a:solidFill>
                          <a:schemeClr val="bg1"/>
                        </a:solidFill>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b="1" dirty="0">
                        <a:solidFill>
                          <a:schemeClr val="bg1"/>
                        </a:solidFill>
                        <a:cs typeface="B Nazanin" panose="00000400000000000000" pitchFamily="2" charset="-78"/>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200" b="1" dirty="0">
                        <a:solidFill>
                          <a:schemeClr val="bg1"/>
                        </a:solidFill>
                        <a:cs typeface="B Nazanin" panose="00000400000000000000" pitchFamily="2"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dirty="0">
                        <a:solidFill>
                          <a:schemeClr val="bg1"/>
                        </a:solidFill>
                        <a:cs typeface="B Nazanin" panose="00000400000000000000" pitchFamily="2" charset="-78"/>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64616891"/>
                  </a:ext>
                </a:extLst>
              </a:tr>
              <a:tr h="294746">
                <a:tc>
                  <a:txBody>
                    <a:bodyPr/>
                    <a:lstStyle/>
                    <a:p>
                      <a:pPr algn="ctr"/>
                      <a:r>
                        <a:rPr lang="fa-IR" sz="1200" b="1" dirty="0">
                          <a:cs typeface="B Nazanin" panose="00000400000000000000" pitchFamily="2" charset="-78"/>
                        </a:rPr>
                        <a:t>سایر موارد</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200" b="1" dirty="0">
                          <a:cs typeface="B Nazanin" panose="00000400000000000000" pitchFamily="2" charset="-78"/>
                        </a:rPr>
                        <a:t>ورزشی</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200" b="1">
                        <a:solidFill>
                          <a:schemeClr val="tx1"/>
                        </a:solidFill>
                        <a:cs typeface="B Nazanin" panose="00000400000000000000"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b="1" dirty="0">
                        <a:solidFill>
                          <a:schemeClr val="tx1"/>
                        </a:solidFill>
                        <a:cs typeface="B Nazanin" panose="00000400000000000000" pitchFamily="2" charset="-78"/>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85468019"/>
                  </a:ext>
                </a:extLst>
              </a:tr>
              <a:tr h="348881">
                <a:tc>
                  <a:txBody>
                    <a:bodyPr/>
                    <a:lstStyle/>
                    <a:p>
                      <a:endParaRPr lang="en-US" sz="1200" b="1" dirty="0">
                        <a:cs typeface="B Nazanin" panose="00000400000000000000" pitchFamily="2" charset="-7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fa-IR" sz="1200" b="1" dirty="0">
                          <a:cs typeface="B Nazanin" panose="00000400000000000000" pitchFamily="2" charset="-78"/>
                        </a:rPr>
                        <a:t>سایر موارد</a:t>
                      </a:r>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1" dirty="0">
                        <a:cs typeface="B Nazanin" panose="00000400000000000000" pitchFamily="2" charset="-78"/>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b="1">
                        <a:cs typeface="B Nazanin" panose="00000400000000000000"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dirty="0">
                        <a:cs typeface="B Nazanin" panose="00000400000000000000" pitchFamily="2" charset="-78"/>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4480844"/>
                  </a:ext>
                </a:extLst>
              </a:tr>
            </a:tbl>
          </a:graphicData>
        </a:graphic>
      </p:graphicFrame>
      <p:sp>
        <p:nvSpPr>
          <p:cNvPr id="5" name="Title 1">
            <a:extLst>
              <a:ext uri="{FF2B5EF4-FFF2-40B4-BE49-F238E27FC236}">
                <a16:creationId xmlns:a16="http://schemas.microsoft.com/office/drawing/2014/main" xmlns="" id="{2A1026A0-8B72-41EF-8D81-57BA161931D8}"/>
              </a:ext>
            </a:extLst>
          </p:cNvPr>
          <p:cNvSpPr txBox="1">
            <a:spLocks/>
          </p:cNvSpPr>
          <p:nvPr/>
        </p:nvSpPr>
        <p:spPr>
          <a:xfrm>
            <a:off x="382436" y="112143"/>
            <a:ext cx="11562123" cy="474453"/>
          </a:xfrm>
          <a:prstGeom prst="rect">
            <a:avLst/>
          </a:prstGeom>
          <a:solidFill>
            <a:schemeClr val="accent3">
              <a:lumMod val="60000"/>
              <a:lumOff val="40000"/>
            </a:schemeClr>
          </a:solidFill>
          <a:ln w="57150">
            <a:solidFill>
              <a:schemeClr val="accent3"/>
            </a:solidFill>
          </a:ln>
        </p:spPr>
        <p:txBody>
          <a:bodyPr vert="horz" lIns="91440" tIns="45720" rIns="91440" bIns="45720" rtlCol="1"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rtl="1">
              <a:buNone/>
            </a:pPr>
            <a:r>
              <a:rPr lang="fa-IR" sz="2400" dirty="0">
                <a:cs typeface="B Titr" panose="00000700000000000000" pitchFamily="2" charset="-78"/>
              </a:rPr>
              <a:t>توزیع خدمات شهری شهرداریها (حکومت های محلی) شهرهای مهم جهان در ارائه خدمات شهری</a:t>
            </a:r>
          </a:p>
        </p:txBody>
      </p:sp>
    </p:spTree>
    <p:extLst>
      <p:ext uri="{BB962C8B-B14F-4D97-AF65-F5344CB8AC3E}">
        <p14:creationId xmlns:p14="http://schemas.microsoft.com/office/powerpoint/2010/main" xmlns="" val="2821618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6446" y="0"/>
            <a:ext cx="10348165" cy="6602506"/>
          </a:xfrm>
        </p:spPr>
        <p:txBody>
          <a:bodyPr>
            <a:noAutofit/>
          </a:bodyPr>
          <a:lstStyle/>
          <a:p>
            <a:pPr marL="0" indent="0" algn="just" rtl="1">
              <a:lnSpc>
                <a:spcPct val="150000"/>
              </a:lnSpc>
              <a:buNone/>
            </a:pPr>
            <a:r>
              <a:rPr lang="fa-IR" sz="2400" dirty="0">
                <a:solidFill>
                  <a:schemeClr val="accent1">
                    <a:lumMod val="75000"/>
                  </a:schemeClr>
                </a:solidFill>
                <a:cs typeface="B Titr" panose="00000700000000000000" pitchFamily="2" charset="-78"/>
              </a:rPr>
              <a:t>فرایند خدمات شهری (مدیریت شهری شهرداری‏های ایران)</a:t>
            </a:r>
          </a:p>
          <a:p>
            <a:pPr marL="0" indent="0" algn="just" rtl="1">
              <a:lnSpc>
                <a:spcPct val="150000"/>
              </a:lnSpc>
              <a:spcBef>
                <a:spcPts val="0"/>
              </a:spcBef>
              <a:buNone/>
            </a:pPr>
            <a:r>
              <a:rPr lang="fa-IR" sz="2400" dirty="0">
                <a:cs typeface="B Nazanin" panose="00000400000000000000" pitchFamily="2" charset="-78"/>
              </a:rPr>
              <a:t>مطابق فصل ششم قانون شهرداری‏ها مصوب 1334 چهار وظیفه اصلی بر عهده شهرداری گذاشته شد:</a:t>
            </a:r>
          </a:p>
          <a:p>
            <a:pPr marL="0" indent="0" algn="just" rtl="1">
              <a:lnSpc>
                <a:spcPct val="150000"/>
              </a:lnSpc>
              <a:spcBef>
                <a:spcPts val="0"/>
              </a:spcBef>
              <a:buNone/>
            </a:pPr>
            <a:r>
              <a:rPr lang="fa-IR" sz="2400" dirty="0">
                <a:cs typeface="B Nazanin" panose="00000400000000000000" pitchFamily="2" charset="-78"/>
              </a:rPr>
              <a:t>1- فعالیت‏های عمرانی 2-  نظارتی 3- رفاه اجتماعی 4- خدمات: تنظیف معابر، دفع زباله و ایمنی. </a:t>
            </a:r>
          </a:p>
          <a:p>
            <a:pPr marL="0" indent="0" algn="just" rtl="1">
              <a:lnSpc>
                <a:spcPct val="150000"/>
              </a:lnSpc>
              <a:spcBef>
                <a:spcPts val="0"/>
              </a:spcBef>
              <a:buNone/>
            </a:pPr>
            <a:r>
              <a:rPr lang="fa-IR" sz="2400" dirty="0">
                <a:cs typeface="B Nazanin" panose="00000400000000000000" pitchFamily="2" charset="-78"/>
              </a:rPr>
              <a:t>بر اساس نتایج بررسی‏ها در کل از 53 وظیفه به عهده شهرداری‏ها، تنها حدود 21 وظیفه آن از سوی شهرداری‏ها انجام می‏گیرد و مابقی آن توسط سایر نهادها و دستگاه‏های ذی‏ربط تأمین می‏گردد.</a:t>
            </a:r>
          </a:p>
          <a:p>
            <a:pPr marL="0" indent="0" algn="just" rtl="1">
              <a:lnSpc>
                <a:spcPct val="150000"/>
              </a:lnSpc>
              <a:spcBef>
                <a:spcPts val="0"/>
              </a:spcBef>
              <a:buNone/>
            </a:pPr>
            <a:r>
              <a:rPr lang="fa-IR" sz="2400" dirty="0">
                <a:cs typeface="B Nazanin" panose="00000400000000000000" pitchFamily="2" charset="-78"/>
              </a:rPr>
              <a:t>نکته مهم در فرایند مدیریت شهری (خدمات شهری): تطابق میان امکانات، منابع و خواسته‏های مصرف‏کننده با ترکیب و ساختار نظام اجرایی خدمات شهری است که هر چه این یکپارچگی و همخوانی بیشتر باشد، طبیعتاً ابعاد کیفی خدمات بهتر و ارضای نیازها کامل‏تر خواهد بود. عمدتاً هر شهری به تناسب جمعیت، خواسته‏ها و انتظارات آنها و میزان فضا و محدوده‏های کالبدی اشغال شده، فرایند خدمات‏رسانی خود را شکل می‏دهد. به تناسب تمرکز و توزیع جمعیت (انتظارات) و میزان فضایی که در یک محله، ناحیه و منطقه شهری به کاربری‏های مسکونی‏‏، تجاری و اداری اختصاص می‏یابد، فضاهای خدماتی، همگانی و خدمات مورد نیاز است</a:t>
            </a:r>
            <a:r>
              <a:rPr lang="fa-IR" sz="2400" b="1" dirty="0">
                <a:cs typeface="B Lotus" panose="00000400000000000000" pitchFamily="2" charset="-78"/>
              </a:rPr>
              <a:t>.</a:t>
            </a:r>
            <a:endParaRPr lang="en-US" sz="2400" b="1" dirty="0">
              <a:cs typeface="B Lotus" panose="00000400000000000000" pitchFamily="2" charset="-78"/>
            </a:endParaRPr>
          </a:p>
          <a:p>
            <a:pPr marL="0" indent="0" algn="just" rtl="1">
              <a:lnSpc>
                <a:spcPct val="150000"/>
              </a:lnSpc>
              <a:buNone/>
            </a:pPr>
            <a:endParaRPr lang="fa-IR" sz="2400" dirty="0">
              <a:cs typeface="B Nazanin" panose="00000400000000000000" pitchFamily="2" charset="-78"/>
            </a:endParaRPr>
          </a:p>
          <a:p>
            <a:pPr marL="0" indent="0" algn="just" rtl="1">
              <a:lnSpc>
                <a:spcPct val="150000"/>
              </a:lnSpc>
              <a:buNone/>
            </a:pPr>
            <a:endParaRPr lang="en-US" sz="2400" dirty="0">
              <a:cs typeface="B Nazanin" panose="00000400000000000000" pitchFamily="2" charset="-78"/>
            </a:endParaRPr>
          </a:p>
        </p:txBody>
      </p:sp>
    </p:spTree>
    <p:extLst>
      <p:ext uri="{BB962C8B-B14F-4D97-AF65-F5344CB8AC3E}">
        <p14:creationId xmlns:p14="http://schemas.microsoft.com/office/powerpoint/2010/main" xmlns="" val="1313743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9AF78-A1B8-4074-96FC-F17882E944DE}"/>
              </a:ext>
            </a:extLst>
          </p:cNvPr>
          <p:cNvSpPr>
            <a:spLocks noGrp="1"/>
          </p:cNvSpPr>
          <p:nvPr>
            <p:ph type="title"/>
          </p:nvPr>
        </p:nvSpPr>
        <p:spPr>
          <a:xfrm>
            <a:off x="1828801" y="624110"/>
            <a:ext cx="9675812" cy="1280890"/>
          </a:xfrm>
        </p:spPr>
        <p:txBody>
          <a:bodyPr>
            <a:normAutofit/>
          </a:bodyPr>
          <a:lstStyle/>
          <a:p>
            <a:pPr algn="r" rtl="1"/>
            <a:r>
              <a:rPr lang="fa-IR" sz="2400" dirty="0">
                <a:solidFill>
                  <a:schemeClr val="accent1">
                    <a:lumMod val="75000"/>
                  </a:schemeClr>
                </a:solidFill>
                <a:cs typeface="B Titr" panose="00000700000000000000" pitchFamily="2" charset="-78"/>
              </a:rPr>
              <a:t>طبق ماده 55 (قانون مصوب 1334) خدماتی که به عهده شهرداری‌ها واگذار شده است:</a:t>
            </a:r>
            <a:endParaRPr lang="en-US" sz="2400" dirty="0">
              <a:solidFill>
                <a:schemeClr val="accent1">
                  <a:lumMod val="75000"/>
                </a:schemeClr>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C526E536-B15B-4B4A-8FDB-C5E3C5D5EB00}"/>
              </a:ext>
            </a:extLst>
          </p:cNvPr>
          <p:cNvSpPr>
            <a:spLocks noGrp="1"/>
          </p:cNvSpPr>
          <p:nvPr>
            <p:ph idx="1"/>
          </p:nvPr>
        </p:nvSpPr>
        <p:spPr>
          <a:xfrm>
            <a:off x="838200" y="1304926"/>
            <a:ext cx="10515600" cy="4982754"/>
          </a:xfrm>
        </p:spPr>
        <p:txBody>
          <a:bodyPr>
            <a:normAutofit/>
          </a:bodyPr>
          <a:lstStyle/>
          <a:p>
            <a:pPr algn="r" rtl="1">
              <a:lnSpc>
                <a:spcPct val="160000"/>
              </a:lnSpc>
              <a:spcBef>
                <a:spcPts val="0"/>
              </a:spcBef>
              <a:buFontTx/>
              <a:buChar char="-"/>
            </a:pPr>
            <a:r>
              <a:rPr lang="fa-IR" sz="2400" dirty="0">
                <a:cs typeface="B Nazanin" panose="00000400000000000000" pitchFamily="2" charset="-78"/>
              </a:rPr>
              <a:t>تنظیف و نگهداری معابر و انهار عمومی، آب‌ها و فاضلاب، تنقیه قنوات و روشنائی</a:t>
            </a:r>
          </a:p>
          <a:p>
            <a:pPr algn="r" rtl="1">
              <a:lnSpc>
                <a:spcPct val="160000"/>
              </a:lnSpc>
              <a:spcBef>
                <a:spcPts val="0"/>
              </a:spcBef>
              <a:buFontTx/>
              <a:buChar char="-"/>
            </a:pPr>
            <a:r>
              <a:rPr lang="fa-IR" sz="2400" dirty="0">
                <a:cs typeface="B Nazanin" panose="00000400000000000000" pitchFamily="2" charset="-78"/>
              </a:rPr>
              <a:t>مراقبت امور بهداشتی ساکنان شهر</a:t>
            </a:r>
          </a:p>
          <a:p>
            <a:pPr algn="r" rtl="1">
              <a:lnSpc>
                <a:spcPct val="160000"/>
              </a:lnSpc>
              <a:spcBef>
                <a:spcPts val="0"/>
              </a:spcBef>
              <a:buFontTx/>
              <a:buChar char="-"/>
            </a:pPr>
            <a:r>
              <a:rPr lang="fa-IR" sz="2400" dirty="0">
                <a:cs typeface="B Nazanin" panose="00000400000000000000" pitchFamily="2" charset="-78"/>
              </a:rPr>
              <a:t>توسعه آموزش عمومی و جلوگیری از تکدی‌گری</a:t>
            </a:r>
          </a:p>
          <a:p>
            <a:pPr algn="r" rtl="1">
              <a:lnSpc>
                <a:spcPct val="160000"/>
              </a:lnSpc>
              <a:spcBef>
                <a:spcPts val="0"/>
              </a:spcBef>
              <a:buFontTx/>
              <a:buChar char="-"/>
            </a:pPr>
            <a:r>
              <a:rPr lang="fa-IR" sz="2400" dirty="0">
                <a:cs typeface="B Nazanin" panose="00000400000000000000" pitchFamily="2" charset="-78"/>
              </a:rPr>
              <a:t>ایجاد خیابان‌ها، کوچه‌ها، میادین، پارک‌ها و باغ‌های عمومی</a:t>
            </a:r>
          </a:p>
          <a:p>
            <a:pPr algn="r" rtl="1">
              <a:lnSpc>
                <a:spcPct val="160000"/>
              </a:lnSpc>
              <a:spcBef>
                <a:spcPts val="0"/>
              </a:spcBef>
              <a:buFontTx/>
              <a:buChar char="-"/>
            </a:pPr>
            <a:r>
              <a:rPr lang="fa-IR" sz="2400" dirty="0">
                <a:cs typeface="B Nazanin" panose="00000400000000000000" pitchFamily="2" charset="-78"/>
              </a:rPr>
              <a:t>ایجاد غسالخانه و گورستان‌ها</a:t>
            </a:r>
          </a:p>
          <a:p>
            <a:pPr algn="r" rtl="1">
              <a:lnSpc>
                <a:spcPct val="160000"/>
              </a:lnSpc>
              <a:spcBef>
                <a:spcPts val="0"/>
              </a:spcBef>
              <a:buFontTx/>
              <a:buChar char="-"/>
            </a:pPr>
            <a:r>
              <a:rPr lang="fa-IR" sz="2400" dirty="0">
                <a:cs typeface="B Nazanin" panose="00000400000000000000" pitchFamily="2" charset="-78"/>
              </a:rPr>
              <a:t>اتخاذ تدابیر لازم برای حفظ شهر از خطرات احتمالی (سیل، حریق و ...)</a:t>
            </a:r>
          </a:p>
          <a:p>
            <a:pPr algn="r" rtl="1">
              <a:lnSpc>
                <a:spcPct val="160000"/>
              </a:lnSpc>
              <a:spcBef>
                <a:spcPts val="0"/>
              </a:spcBef>
              <a:buFontTx/>
              <a:buChar char="-"/>
            </a:pPr>
            <a:r>
              <a:rPr lang="fa-IR" sz="2400" dirty="0">
                <a:cs typeface="B Nazanin" panose="00000400000000000000" pitchFamily="2" charset="-78"/>
              </a:rPr>
              <a:t>تأسیس مؤسسات بهداشتی، تعاونی و ... (نوانخانه، پرورشگاه، کتابخانه و ...)</a:t>
            </a:r>
          </a:p>
          <a:p>
            <a:pPr marL="0" indent="0" algn="r" rtl="1">
              <a:buNone/>
            </a:pPr>
            <a:endParaRPr lang="en-US" dirty="0"/>
          </a:p>
        </p:txBody>
      </p:sp>
    </p:spTree>
    <p:extLst>
      <p:ext uri="{BB962C8B-B14F-4D97-AF65-F5344CB8AC3E}">
        <p14:creationId xmlns:p14="http://schemas.microsoft.com/office/powerpoint/2010/main" xmlns="" val="596781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3A635-906A-4D7D-83FF-2F6D88073B93}"/>
              </a:ext>
            </a:extLst>
          </p:cNvPr>
          <p:cNvSpPr>
            <a:spLocks noGrp="1"/>
          </p:cNvSpPr>
          <p:nvPr>
            <p:ph type="title"/>
          </p:nvPr>
        </p:nvSpPr>
        <p:spPr>
          <a:xfrm>
            <a:off x="838199" y="564776"/>
            <a:ext cx="10753725" cy="1117286"/>
          </a:xfrm>
        </p:spPr>
        <p:txBody>
          <a:bodyPr>
            <a:normAutofit/>
          </a:bodyPr>
          <a:lstStyle/>
          <a:p>
            <a:pPr algn="r" rtl="1"/>
            <a:r>
              <a:rPr lang="fa-IR" sz="2400" dirty="0">
                <a:solidFill>
                  <a:schemeClr val="accent1">
                    <a:lumMod val="75000"/>
                  </a:schemeClr>
                </a:solidFill>
                <a:cs typeface="B Titr" panose="00000700000000000000" pitchFamily="2" charset="-78"/>
              </a:rPr>
              <a:t>فعالیت خدمات شهری شهرداری‏ها بر اساس قانون کنونی کشور در 5 محور می‏باشد:</a:t>
            </a:r>
            <a:endParaRPr lang="en-US" sz="2400" dirty="0">
              <a:solidFill>
                <a:schemeClr val="accent1">
                  <a:lumMod val="75000"/>
                </a:schemeClr>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B938EC99-914A-4074-A5EC-C31EAB53F8F5}"/>
              </a:ext>
            </a:extLst>
          </p:cNvPr>
          <p:cNvSpPr>
            <a:spLocks noGrp="1"/>
          </p:cNvSpPr>
          <p:nvPr>
            <p:ph idx="1"/>
          </p:nvPr>
        </p:nvSpPr>
        <p:spPr>
          <a:xfrm>
            <a:off x="422694" y="1323975"/>
            <a:ext cx="11235906" cy="5217867"/>
          </a:xfrm>
        </p:spPr>
        <p:txBody>
          <a:bodyPr>
            <a:normAutofit/>
          </a:bodyPr>
          <a:lstStyle/>
          <a:p>
            <a:pPr marL="0" indent="0" algn="r" rtl="1">
              <a:lnSpc>
                <a:spcPct val="150000"/>
              </a:lnSpc>
              <a:spcBef>
                <a:spcPts val="0"/>
              </a:spcBef>
              <a:buNone/>
            </a:pPr>
            <a:r>
              <a:rPr lang="fa-IR" sz="2400" dirty="0">
                <a:solidFill>
                  <a:schemeClr val="accent1">
                    <a:lumMod val="75000"/>
                  </a:schemeClr>
                </a:solidFill>
                <a:cs typeface="B Nazanin" panose="00000400000000000000" pitchFamily="2" charset="-78"/>
              </a:rPr>
              <a:t>الف) خدمات عمرانی: </a:t>
            </a:r>
            <a:r>
              <a:rPr lang="fa-IR" sz="2400" dirty="0">
                <a:cs typeface="B Nazanin" panose="00000400000000000000" pitchFamily="2" charset="-78"/>
              </a:rPr>
              <a:t>ایجاد خیابان‌ها، کوچه‌ها، میادین، بزرگراه‌ها و ...</a:t>
            </a:r>
          </a:p>
          <a:p>
            <a:pPr marL="0" indent="0" algn="r" rtl="1">
              <a:lnSpc>
                <a:spcPct val="150000"/>
              </a:lnSpc>
              <a:spcBef>
                <a:spcPts val="0"/>
              </a:spcBef>
              <a:buNone/>
            </a:pPr>
            <a:r>
              <a:rPr lang="fa-IR" sz="2400" dirty="0">
                <a:solidFill>
                  <a:schemeClr val="accent1">
                    <a:lumMod val="75000"/>
                  </a:schemeClr>
                </a:solidFill>
                <a:cs typeface="B Nazanin" panose="00000400000000000000" pitchFamily="2" charset="-78"/>
              </a:rPr>
              <a:t>ب) خدمات بهداشتی: </a:t>
            </a:r>
            <a:r>
              <a:rPr lang="fa-IR" sz="2400" dirty="0">
                <a:cs typeface="B Nazanin" panose="00000400000000000000" pitchFamily="2" charset="-78"/>
              </a:rPr>
              <a:t>گورستان‌ها، غسالخانه، جمع‌آوری زباله، کشتارگاه‌ها و ...</a:t>
            </a:r>
          </a:p>
          <a:p>
            <a:pPr marL="0" indent="0" algn="r" rtl="1">
              <a:lnSpc>
                <a:spcPct val="150000"/>
              </a:lnSpc>
              <a:spcBef>
                <a:spcPts val="0"/>
              </a:spcBef>
              <a:buNone/>
            </a:pPr>
            <a:r>
              <a:rPr lang="fa-IR" sz="2400" dirty="0">
                <a:solidFill>
                  <a:schemeClr val="accent1">
                    <a:lumMod val="75000"/>
                  </a:schemeClr>
                </a:solidFill>
                <a:cs typeface="B Nazanin" panose="00000400000000000000" pitchFamily="2" charset="-78"/>
              </a:rPr>
              <a:t>ج) خدمات ایمنی: </a:t>
            </a:r>
            <a:r>
              <a:rPr lang="fa-IR" sz="2400" dirty="0">
                <a:cs typeface="B Nazanin" panose="00000400000000000000" pitchFamily="2" charset="-78"/>
              </a:rPr>
              <a:t>آتش‌نشانی و مقابله با حوادث طبیعی (سیل، زلزله و ...) و انسانی (تصادفات و ...) </a:t>
            </a:r>
          </a:p>
          <a:p>
            <a:pPr marL="0" indent="0" algn="r" rtl="1">
              <a:lnSpc>
                <a:spcPct val="150000"/>
              </a:lnSpc>
              <a:spcBef>
                <a:spcPts val="0"/>
              </a:spcBef>
              <a:buNone/>
            </a:pPr>
            <a:r>
              <a:rPr lang="fa-IR" sz="2400" dirty="0">
                <a:solidFill>
                  <a:schemeClr val="accent1">
                    <a:lumMod val="75000"/>
                  </a:schemeClr>
                </a:solidFill>
                <a:cs typeface="B Nazanin" panose="00000400000000000000" pitchFamily="2" charset="-78"/>
              </a:rPr>
              <a:t>د) خدمات حمل و نقل عمومی و ترافیک: </a:t>
            </a:r>
            <a:r>
              <a:rPr lang="fa-IR" sz="2400" dirty="0">
                <a:cs typeface="B Nazanin" panose="00000400000000000000" pitchFamily="2" charset="-78"/>
              </a:rPr>
              <a:t>بهبود ترافیک، نظارت بر سامانه حمل و نقل عمومی و نیمه عمومی،پارکینگ‌ها، پایانه‌های درون شهری (امکان‏سنجی واگذاری وظایف جدید به شهرداری‏ها، (کاظمیان و سعیدی رضوانی، 1383))</a:t>
            </a:r>
          </a:p>
          <a:p>
            <a:pPr marL="0" indent="0" algn="just" rtl="1">
              <a:lnSpc>
                <a:spcPct val="150000"/>
              </a:lnSpc>
              <a:spcBef>
                <a:spcPts val="0"/>
              </a:spcBef>
              <a:buNone/>
            </a:pPr>
            <a:r>
              <a:rPr lang="fa-IR" sz="2400" dirty="0">
                <a:solidFill>
                  <a:schemeClr val="accent1">
                    <a:lumMod val="75000"/>
                  </a:schemeClr>
                </a:solidFill>
                <a:cs typeface="B Nazanin" panose="00000400000000000000" pitchFamily="2" charset="-78"/>
              </a:rPr>
              <a:t>ه) خدمات رفاهی و تفریحی: </a:t>
            </a:r>
            <a:r>
              <a:rPr lang="fa-IR" sz="2400" dirty="0">
                <a:cs typeface="B Nazanin" panose="00000400000000000000" pitchFamily="2" charset="-78"/>
              </a:rPr>
              <a:t>حفاظت و توسعه فضاهای سبز و مراکز فرهنگی و اجتماعی (سینما، سالن‌های نمایش و ...)</a:t>
            </a:r>
          </a:p>
          <a:p>
            <a:pPr marL="0" indent="0" algn="just" rtl="1">
              <a:lnSpc>
                <a:spcPct val="150000"/>
              </a:lnSpc>
              <a:buNone/>
            </a:pPr>
            <a:endParaRPr lang="en-US" sz="2400" dirty="0">
              <a:cs typeface="B Nazanin" panose="00000400000000000000" pitchFamily="2" charset="-78"/>
            </a:endParaRPr>
          </a:p>
        </p:txBody>
      </p:sp>
    </p:spTree>
    <p:extLst>
      <p:ext uri="{BB962C8B-B14F-4D97-AF65-F5344CB8AC3E}">
        <p14:creationId xmlns:p14="http://schemas.microsoft.com/office/powerpoint/2010/main" xmlns="" val="3021187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890" y="193804"/>
            <a:ext cx="8911687" cy="572678"/>
          </a:xfrm>
        </p:spPr>
        <p:txBody>
          <a:bodyPr>
            <a:normAutofit/>
          </a:bodyPr>
          <a:lstStyle/>
          <a:p>
            <a:pPr algn="r" rtl="1"/>
            <a:r>
              <a:rPr lang="fa-IR" sz="2400" dirty="0">
                <a:solidFill>
                  <a:schemeClr val="accent1">
                    <a:lumMod val="75000"/>
                  </a:schemeClr>
                </a:solidFill>
                <a:cs typeface="B Titr" panose="00000700000000000000" pitchFamily="2" charset="-78"/>
              </a:rPr>
              <a:t>فرایند خدمات شهری شهرداری تهران</a:t>
            </a:r>
            <a:endParaRPr lang="en-US" sz="2400" dirty="0">
              <a:solidFill>
                <a:schemeClr val="accent1">
                  <a:lumMod val="75000"/>
                </a:schemeClr>
              </a:solidFill>
              <a:cs typeface="B Titr" panose="00000700000000000000" pitchFamily="2" charset="-78"/>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64977" y="927847"/>
            <a:ext cx="8673352" cy="5526741"/>
          </a:xfrm>
        </p:spPr>
      </p:pic>
    </p:spTree>
    <p:extLst>
      <p:ext uri="{BB962C8B-B14F-4D97-AF65-F5344CB8AC3E}">
        <p14:creationId xmlns:p14="http://schemas.microsoft.com/office/powerpoint/2010/main" xmlns="" val="2535696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572" y="261040"/>
            <a:ext cx="8911687" cy="841619"/>
          </a:xfrm>
        </p:spPr>
        <p:txBody>
          <a:bodyPr>
            <a:normAutofit/>
          </a:bodyPr>
          <a:lstStyle/>
          <a:p>
            <a:pPr algn="r" rtl="1"/>
            <a:r>
              <a:rPr lang="fa-IR" sz="2400" dirty="0">
                <a:solidFill>
                  <a:schemeClr val="accent1">
                    <a:lumMod val="75000"/>
                  </a:schemeClr>
                </a:solidFill>
                <a:cs typeface="B Titr" panose="00000700000000000000" pitchFamily="2" charset="-78"/>
              </a:rPr>
              <a:t>مدل مفهومی خدمات هفتگانه شهری</a:t>
            </a:r>
            <a:endParaRPr lang="en-US" sz="2400" dirty="0">
              <a:solidFill>
                <a:schemeClr val="accent1">
                  <a:lumMod val="75000"/>
                </a:schemeClr>
              </a:solidFill>
              <a:cs typeface="B Titr" panose="000007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01906" y="681849"/>
            <a:ext cx="9735671" cy="4524780"/>
          </a:xfrm>
        </p:spPr>
      </p:pic>
      <p:sp>
        <p:nvSpPr>
          <p:cNvPr id="3" name="Rectangle 2"/>
          <p:cNvSpPr/>
          <p:nvPr/>
        </p:nvSpPr>
        <p:spPr>
          <a:xfrm>
            <a:off x="1833283" y="5206629"/>
            <a:ext cx="9666194" cy="1154162"/>
          </a:xfrm>
          <a:prstGeom prst="rect">
            <a:avLst/>
          </a:prstGeom>
        </p:spPr>
        <p:txBody>
          <a:bodyPr wrap="square">
            <a:spAutoFit/>
          </a:bodyPr>
          <a:lstStyle/>
          <a:p>
            <a:pPr algn="just" rtl="1">
              <a:lnSpc>
                <a:spcPct val="150000"/>
              </a:lnSpc>
            </a:pPr>
            <a:r>
              <a:rPr lang="fa-IR" sz="2400" dirty="0">
                <a:cs typeface="B Nazanin" panose="00000400000000000000" pitchFamily="2" charset="-78"/>
              </a:rPr>
              <a:t>در برنامه‏ریزی شهری آنچه می‏تواند به تحقق‏پذیری بیشتر عدالت اجتماعی در شهرها کمک نماید، توجه به عدالت فضایی و برنامه‏ریزی‏هایی است که تمرکز خدمات را عادلانه در مناطق مختلف توزیع نمایند.</a:t>
            </a:r>
            <a:endParaRPr lang="en-US" sz="2400" dirty="0">
              <a:cs typeface="B Nazanin" panose="00000400000000000000" pitchFamily="2" charset="-78"/>
            </a:endParaRPr>
          </a:p>
        </p:txBody>
      </p:sp>
    </p:spTree>
    <p:extLst>
      <p:ext uri="{BB962C8B-B14F-4D97-AF65-F5344CB8AC3E}">
        <p14:creationId xmlns:p14="http://schemas.microsoft.com/office/powerpoint/2010/main" xmlns="" val="3834513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88323"/>
          </a:xfrm>
        </p:spPr>
        <p:txBody>
          <a:bodyPr>
            <a:normAutofit/>
          </a:bodyPr>
          <a:lstStyle/>
          <a:p>
            <a:pPr algn="r" rtl="1"/>
            <a:r>
              <a:rPr lang="fa-IR" sz="2400" dirty="0">
                <a:solidFill>
                  <a:schemeClr val="accent1">
                    <a:lumMod val="75000"/>
                  </a:schemeClr>
                </a:solidFill>
                <a:cs typeface="B Titr" panose="00000700000000000000" pitchFamily="2" charset="-78"/>
              </a:rPr>
              <a:t>اصول و دلایل کلی برقراری ارتباط با شهروندان/ مشتری (خدمات شهری)</a:t>
            </a:r>
            <a:endParaRPr lang="en-US" sz="2400" dirty="0">
              <a:solidFill>
                <a:schemeClr val="accent1">
                  <a:lumMod val="75000"/>
                </a:schemeClr>
              </a:solidFill>
              <a:cs typeface="B Titr" panose="00000700000000000000" pitchFamily="2" charset="-78"/>
            </a:endParaRPr>
          </a:p>
        </p:txBody>
      </p:sp>
      <p:sp>
        <p:nvSpPr>
          <p:cNvPr id="5" name="Content Placeholder 4"/>
          <p:cNvSpPr>
            <a:spLocks noGrp="1"/>
          </p:cNvSpPr>
          <p:nvPr>
            <p:ph idx="1"/>
          </p:nvPr>
        </p:nvSpPr>
        <p:spPr>
          <a:xfrm>
            <a:off x="2589212" y="1463040"/>
            <a:ext cx="8915400" cy="4448182"/>
          </a:xfrm>
        </p:spPr>
        <p:txBody>
          <a:bodyPr>
            <a:noAutofit/>
          </a:bodyPr>
          <a:lstStyle/>
          <a:p>
            <a:pPr algn="r" rtl="1">
              <a:buFont typeface="Arial" panose="020B0604020202020204" pitchFamily="34" charset="0"/>
              <a:buChar char="•"/>
            </a:pPr>
            <a:r>
              <a:rPr lang="fa-IR" sz="2400" dirty="0">
                <a:cs typeface="B Nazanin" panose="00000400000000000000" pitchFamily="2" charset="-78"/>
              </a:rPr>
              <a:t>شهروندمداری</a:t>
            </a:r>
          </a:p>
          <a:p>
            <a:pPr algn="r" rtl="1">
              <a:buFont typeface="Arial" panose="020B0604020202020204" pitchFamily="34" charset="0"/>
              <a:buChar char="•"/>
            </a:pPr>
            <a:r>
              <a:rPr lang="fa-IR" sz="2400" dirty="0">
                <a:cs typeface="B Nazanin" panose="00000400000000000000" pitchFamily="2" charset="-78"/>
              </a:rPr>
              <a:t>برقراری رابطه پایدار با شهروندان / مشتریان</a:t>
            </a:r>
          </a:p>
          <a:p>
            <a:pPr algn="r" rtl="1">
              <a:buFont typeface="Arial" panose="020B0604020202020204" pitchFamily="34" charset="0"/>
              <a:buChar char="•"/>
            </a:pPr>
            <a:r>
              <a:rPr lang="fa-IR" sz="2400" dirty="0">
                <a:cs typeface="B Nazanin" panose="00000400000000000000" pitchFamily="2" charset="-78"/>
              </a:rPr>
              <a:t>جذب و حفظ شهروندان</a:t>
            </a:r>
          </a:p>
          <a:p>
            <a:pPr algn="r" rtl="1">
              <a:buFont typeface="Arial" panose="020B0604020202020204" pitchFamily="34" charset="0"/>
              <a:buChar char="•"/>
            </a:pPr>
            <a:r>
              <a:rPr lang="fa-IR" sz="2400" dirty="0">
                <a:cs typeface="B Nazanin" panose="00000400000000000000" pitchFamily="2" charset="-78"/>
              </a:rPr>
              <a:t>پاسخگویی به انتظارات و توقعات شهروندان</a:t>
            </a:r>
          </a:p>
          <a:p>
            <a:pPr algn="r" rtl="1">
              <a:buFont typeface="Arial" panose="020B0604020202020204" pitchFamily="34" charset="0"/>
              <a:buChar char="•"/>
            </a:pPr>
            <a:r>
              <a:rPr lang="fa-IR" sz="2400" dirty="0">
                <a:cs typeface="B Nazanin" panose="00000400000000000000" pitchFamily="2" charset="-78"/>
              </a:rPr>
              <a:t>سرعت‏بخشی به خدمات‏رسانی شهری</a:t>
            </a:r>
          </a:p>
          <a:p>
            <a:pPr algn="r" rtl="1">
              <a:buFont typeface="Arial" panose="020B0604020202020204" pitchFamily="34" charset="0"/>
              <a:buChar char="•"/>
            </a:pPr>
            <a:r>
              <a:rPr lang="fa-IR" sz="2400" dirty="0">
                <a:cs typeface="B Nazanin" panose="00000400000000000000" pitchFamily="2" charset="-78"/>
              </a:rPr>
              <a:t>تکریم و احترام به شهروندان</a:t>
            </a:r>
          </a:p>
          <a:p>
            <a:pPr algn="r" rtl="1">
              <a:buFont typeface="Arial" panose="020B0604020202020204" pitchFamily="34" charset="0"/>
              <a:buChar char="•"/>
            </a:pPr>
            <a:r>
              <a:rPr lang="fa-IR" sz="2400" dirty="0">
                <a:cs typeface="B Nazanin" panose="00000400000000000000" pitchFamily="2" charset="-78"/>
              </a:rPr>
              <a:t>تسهیل‏بخشی در امور اداری</a:t>
            </a:r>
          </a:p>
          <a:p>
            <a:pPr algn="r" rtl="1">
              <a:buFont typeface="Arial" panose="020B0604020202020204" pitchFamily="34" charset="0"/>
              <a:buChar char="•"/>
            </a:pPr>
            <a:r>
              <a:rPr lang="fa-IR" sz="2400" dirty="0">
                <a:cs typeface="B Nazanin" panose="00000400000000000000" pitchFamily="2" charset="-78"/>
              </a:rPr>
              <a:t>مانع شدن از ارتشاء و فساد سازمانی</a:t>
            </a:r>
            <a:endParaRPr lang="en-US" sz="2400" dirty="0">
              <a:cs typeface="B Nazanin" panose="00000400000000000000" pitchFamily="2" charset="-78"/>
            </a:endParaRPr>
          </a:p>
        </p:txBody>
      </p:sp>
    </p:spTree>
    <p:extLst>
      <p:ext uri="{BB962C8B-B14F-4D97-AF65-F5344CB8AC3E}">
        <p14:creationId xmlns:p14="http://schemas.microsoft.com/office/powerpoint/2010/main" xmlns="" val="3551446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01706"/>
            <a:ext cx="8911687" cy="806823"/>
          </a:xfrm>
        </p:spPr>
        <p:txBody>
          <a:bodyPr>
            <a:normAutofit/>
          </a:bodyPr>
          <a:lstStyle/>
          <a:p>
            <a:pPr algn="r" rtl="1"/>
            <a:r>
              <a:rPr lang="fa-IR" sz="2400" dirty="0">
                <a:solidFill>
                  <a:schemeClr val="accent1">
                    <a:lumMod val="75000"/>
                  </a:schemeClr>
                </a:solidFill>
                <a:cs typeface="B Titr" panose="00000700000000000000" pitchFamily="2" charset="-78"/>
              </a:rPr>
              <a:t>سیستم مدیریت تماس با شهروندان/ مشتریان (ارزش عمر مشتری)</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116106" y="820271"/>
            <a:ext cx="10797988" cy="6037729"/>
          </a:xfrm>
        </p:spPr>
        <p:txBody>
          <a:bodyPr>
            <a:normAutofit lnSpcReduction="10000"/>
          </a:bodyPr>
          <a:lstStyle/>
          <a:p>
            <a:pPr marL="0" indent="0" algn="just" rtl="1">
              <a:lnSpc>
                <a:spcPct val="150000"/>
              </a:lnSpc>
              <a:spcBef>
                <a:spcPts val="0"/>
              </a:spcBef>
              <a:buNone/>
            </a:pPr>
            <a:r>
              <a:rPr lang="fa-IR" sz="2400" dirty="0">
                <a:cs typeface="B Nazanin" panose="00000400000000000000" pitchFamily="2" charset="-78"/>
              </a:rPr>
              <a:t>یکی از فنون متخصصان این حوزه، تجزیه و تحلیل ارزش چرخه عمر مشتری قبل از اجرای سیستم مدیریت ارتباطی است. از این رو شناخت هر چه بیشتر ارزش عمر مشتری/ شهروند بیش از پیش مشخص می‏‏‏گردد. این چرخه عمر نشان می‏دهد چه اطلاعاتی در اختیار و در دسترس است و چه تصمیمی را باید برای آن گرفت و تا چه مدتی شهروندان وفادار خواهند بود. بر این مبنا از طریق این شیوه ارزش شهروندان / مشتریان تعیین می‌شود و به تبع آن رفتار آینده آنها پیش‏بینی خواهد شد. کاربرد مهم این فرآیند آن است که شعاع، مسیر و حرکت سازمانی را نشان می‌دهد و برداشتی وزنی از رضایت شهروندان به منظور تخصیص منابع و خدمات به آنها مشخص می‏نماید. برای همین است که در این برآورد عوامل مختلف زیر مورد توجه قرار می‏گیرد: </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میانگین هزینه‏هایی که برای هر شهروند / مشتری پرداخت می‏گردد.</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 تعداد نیازها (سفارشات) هر شهروند در سال </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هزینه‏های مستقیم و غیرمستقیم </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نرخ واقعی حفظ رضایت شهروندان</a:t>
            </a:r>
            <a:r>
              <a:rPr lang="fa-IR" sz="2400" dirty="0">
                <a:cs typeface="B Lotus" panose="00000400000000000000" pitchFamily="2" charset="-78"/>
              </a:rPr>
              <a:t> </a:t>
            </a:r>
          </a:p>
          <a:p>
            <a:pPr marL="0" indent="0" algn="just" rtl="1">
              <a:lnSpc>
                <a:spcPct val="150000"/>
              </a:lnSpc>
              <a:buNone/>
            </a:pPr>
            <a:endParaRPr lang="en-US" sz="2400" dirty="0">
              <a:cs typeface="B Nazanin" panose="00000400000000000000" pitchFamily="2" charset="-78"/>
            </a:endParaRPr>
          </a:p>
        </p:txBody>
      </p:sp>
    </p:spTree>
    <p:extLst>
      <p:ext uri="{BB962C8B-B14F-4D97-AF65-F5344CB8AC3E}">
        <p14:creationId xmlns:p14="http://schemas.microsoft.com/office/powerpoint/2010/main" xmlns="" val="4202759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4732" y="714375"/>
            <a:ext cx="9920068" cy="5798967"/>
          </a:xfrm>
        </p:spPr>
        <p:txBody>
          <a:bodyPr>
            <a:normAutofit/>
          </a:bodyPr>
          <a:lstStyle/>
          <a:p>
            <a:pPr marL="0" indent="0" algn="just" rtl="1">
              <a:lnSpc>
                <a:spcPct val="150000"/>
              </a:lnSpc>
              <a:spcBef>
                <a:spcPts val="0"/>
              </a:spcBef>
              <a:buNone/>
            </a:pPr>
            <a:r>
              <a:rPr lang="fa-IR" sz="2400" dirty="0">
                <a:cs typeface="B Nazanin" panose="00000400000000000000" pitchFamily="2" charset="-78"/>
              </a:rPr>
              <a:t>با حصول این موارد بخش مهمی از معیارهای اقتصادی سازمان خدمات‏رسان در بلندمدت مشخص می‌شود که بعد از این اندازه‏گیری، سازمان‏ها قادر خواهند شد شرایط خود و ویژگی‏های شهروندان را شناسایی و دسته‏بندی و سپس برای هر دسته، استراتژی‏هایی را مشخص نمایند تا طی اجرای خدمات‏رسانی به ارزش ایجاد شده توسط مشتریان / شهروندان بیافزاید.</a:t>
            </a:r>
          </a:p>
          <a:p>
            <a:pPr marL="0" indent="0" algn="just" rtl="1">
              <a:lnSpc>
                <a:spcPct val="150000"/>
              </a:lnSpc>
              <a:spcBef>
                <a:spcPts val="0"/>
              </a:spcBef>
              <a:buNone/>
            </a:pPr>
            <a:r>
              <a:rPr lang="fa-IR" sz="2400" dirty="0">
                <a:cs typeface="B Nazanin" panose="00000400000000000000" pitchFamily="2" charset="-78"/>
              </a:rPr>
              <a:t> بنابراین برقراری مدیریت سیستم تماس با شهروندان در فرایند خدمات‏رسانی، یکی از استراتژی‏ترین کارکردهاست که عملکرد سازمان‏ها را بهبود می‏بخشد. شناسایی ابعاد وجودی مشتریان / شهروندان و طبقه‏بندی آنها، تخصیص بهینه خدمات، تجزیه و تحلیل مداوم اطلاعات شهروندان و اعمال پرمنفعت‏ترین نوع خدمات از جمله اساسی‏ترین مؤلفه‏های این عملکرد به نظر می‏رسد.</a:t>
            </a:r>
            <a:endParaRPr lang="en-US" sz="2400" dirty="0">
              <a:cs typeface="B Nazanin" panose="00000400000000000000" pitchFamily="2" charset="-78"/>
            </a:endParaRPr>
          </a:p>
          <a:p>
            <a:pPr marL="0" indent="0" algn="just" rtl="1">
              <a:lnSpc>
                <a:spcPct val="150000"/>
              </a:lnSpc>
              <a:buNone/>
            </a:pPr>
            <a:endParaRPr lang="en-US" sz="2400" dirty="0">
              <a:cs typeface="B Lotus" panose="00000400000000000000" pitchFamily="2" charset="-78"/>
            </a:endParaRPr>
          </a:p>
        </p:txBody>
      </p:sp>
    </p:spTree>
    <p:extLst>
      <p:ext uri="{BB962C8B-B14F-4D97-AF65-F5344CB8AC3E}">
        <p14:creationId xmlns:p14="http://schemas.microsoft.com/office/powerpoint/2010/main" xmlns="" val="890771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a:solidFill>
                  <a:schemeClr val="accent1">
                    <a:lumMod val="75000"/>
                  </a:schemeClr>
                </a:solidFill>
                <a:cs typeface="B Titr" panose="00000700000000000000" pitchFamily="2" charset="-78"/>
              </a:rPr>
              <a:t>روش‏های ارتباطی مراکز خدمات شهری و شهروندان</a:t>
            </a:r>
            <a:endParaRPr lang="en-US" sz="28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075765" y="1573306"/>
            <a:ext cx="10428847" cy="4337916"/>
          </a:xfrm>
        </p:spPr>
        <p:txBody>
          <a:bodyPr>
            <a:normAutofit fontScale="92500" lnSpcReduction="10000"/>
          </a:bodyPr>
          <a:lstStyle/>
          <a:p>
            <a:pPr marL="0" indent="0" algn="just" rtl="1">
              <a:lnSpc>
                <a:spcPct val="150000"/>
              </a:lnSpc>
              <a:spcBef>
                <a:spcPts val="0"/>
              </a:spcBef>
              <a:buNone/>
            </a:pPr>
            <a:r>
              <a:rPr lang="fa-IR" sz="2600" b="1" dirty="0">
                <a:solidFill>
                  <a:schemeClr val="accent1">
                    <a:lumMod val="75000"/>
                  </a:schemeClr>
                </a:solidFill>
                <a:cs typeface="B Nazanin" panose="00000400000000000000" pitchFamily="2" charset="-78"/>
              </a:rPr>
              <a:t>ارتباطات حضوری شهروندان / مشتریان</a:t>
            </a:r>
          </a:p>
          <a:p>
            <a:pPr marL="0" indent="0" algn="just" rtl="1">
              <a:lnSpc>
                <a:spcPct val="150000"/>
              </a:lnSpc>
              <a:spcBef>
                <a:spcPts val="0"/>
              </a:spcBef>
              <a:buNone/>
            </a:pPr>
            <a:r>
              <a:rPr lang="fa-IR" sz="2600" dirty="0">
                <a:cs typeface="B Nazanin" panose="00000400000000000000" pitchFamily="2" charset="-78"/>
              </a:rPr>
              <a:t> در این شیوه که از گذشته دور رواج داشته، شهروندان به صورت حضوری و رابطه مستقیم با نمایندگان مراکز خدماتی نقطه‏نظرات و یا شکایات خود را مطرح می‏کنند. </a:t>
            </a:r>
            <a:r>
              <a:rPr lang="fa-IR" sz="2600" dirty="0">
                <a:solidFill>
                  <a:schemeClr val="tx1"/>
                </a:solidFill>
                <a:cs typeface="B Nazanin" panose="00000400000000000000" pitchFamily="2" charset="-78"/>
              </a:rPr>
              <a:t>معمولاً</a:t>
            </a:r>
            <a:r>
              <a:rPr lang="fa-IR" sz="2600" dirty="0">
                <a:cs typeface="B Nazanin" panose="00000400000000000000" pitchFamily="2" charset="-78"/>
              </a:rPr>
              <a:t> در ساختار اداری مراکز موردنظر، دفاتر و یا واحدهایی تحت این عنوان جهت رسیدگی به نظر شهروندان جانمایی شده است.</a:t>
            </a:r>
          </a:p>
          <a:p>
            <a:pPr marL="0" indent="0" algn="just" rtl="1">
              <a:lnSpc>
                <a:spcPct val="150000"/>
              </a:lnSpc>
              <a:spcBef>
                <a:spcPts val="0"/>
              </a:spcBef>
              <a:buNone/>
            </a:pPr>
            <a:endParaRPr lang="fa-IR" sz="2600" dirty="0">
              <a:cs typeface="B Nazanin" panose="00000400000000000000" pitchFamily="2" charset="-78"/>
            </a:endParaRPr>
          </a:p>
          <a:p>
            <a:pPr marL="0" lvl="0" indent="0" algn="just" rtl="1">
              <a:lnSpc>
                <a:spcPct val="150000"/>
              </a:lnSpc>
              <a:spcBef>
                <a:spcPts val="0"/>
              </a:spcBef>
              <a:buClr>
                <a:srgbClr val="4F81BD"/>
              </a:buClr>
              <a:buNone/>
            </a:pPr>
            <a:r>
              <a:rPr lang="fa-IR" sz="2600" b="1" dirty="0">
                <a:solidFill>
                  <a:schemeClr val="accent1">
                    <a:lumMod val="75000"/>
                  </a:schemeClr>
                </a:solidFill>
                <a:cs typeface="B Nazanin" panose="00000400000000000000" pitchFamily="2" charset="-78"/>
              </a:rPr>
              <a:t>ارتباطات غیرحضوری شهروندان / مشتریان</a:t>
            </a:r>
          </a:p>
          <a:p>
            <a:pPr marL="0" lvl="0" indent="0" algn="just" rtl="1">
              <a:lnSpc>
                <a:spcPct val="150000"/>
              </a:lnSpc>
              <a:spcBef>
                <a:spcPts val="0"/>
              </a:spcBef>
              <a:buClr>
                <a:srgbClr val="4F81BD"/>
              </a:buClr>
              <a:buNone/>
            </a:pPr>
            <a:r>
              <a:rPr lang="fa-IR" sz="2600" dirty="0">
                <a:solidFill>
                  <a:prstClr val="black">
                    <a:lumMod val="75000"/>
                    <a:lumOff val="25000"/>
                  </a:prstClr>
                </a:solidFill>
                <a:cs typeface="B Nazanin" panose="00000400000000000000" pitchFamily="2" charset="-78"/>
              </a:rPr>
              <a:t>در این روش کلیه ارتباطات بر پایه غیرحضوری و یا غیرمستقیم استوار است. </a:t>
            </a:r>
            <a:r>
              <a:rPr lang="fa-IR" sz="2600" dirty="0">
                <a:solidFill>
                  <a:schemeClr val="tx1"/>
                </a:solidFill>
                <a:cs typeface="B Nazanin" panose="00000400000000000000" pitchFamily="2" charset="-78"/>
              </a:rPr>
              <a:t>عموماً </a:t>
            </a:r>
            <a:r>
              <a:rPr lang="fa-IR" sz="2600" dirty="0">
                <a:solidFill>
                  <a:prstClr val="black">
                    <a:lumMod val="75000"/>
                    <a:lumOff val="25000"/>
                  </a:prstClr>
                </a:solidFill>
                <a:cs typeface="B Nazanin" panose="00000400000000000000" pitchFamily="2" charset="-78"/>
              </a:rPr>
              <a:t>شهروندان با بهره‏گیری از آخرین تجهیزات مدرن و جدید، نظرات و پیشنهادات خود را به مراکز خدمات‏رسان انتقال می‏دهند.</a:t>
            </a:r>
          </a:p>
          <a:p>
            <a:pPr algn="r" rtl="1">
              <a:buFont typeface="Arial" panose="020B0604020202020204" pitchFamily="34" charset="0"/>
              <a:buChar char="•"/>
            </a:pPr>
            <a:endParaRPr lang="fa-IR" dirty="0"/>
          </a:p>
          <a:p>
            <a:pPr algn="r" rtl="1">
              <a:buFont typeface="Arial" panose="020B0604020202020204" pitchFamily="34" charset="0"/>
              <a:buChar char="•"/>
            </a:pPr>
            <a:endParaRPr lang="fa-IR" dirty="0"/>
          </a:p>
          <a:p>
            <a:pPr marL="0" indent="0">
              <a:buNone/>
            </a:pPr>
            <a:endParaRPr lang="en-US" dirty="0"/>
          </a:p>
        </p:txBody>
      </p:sp>
    </p:spTree>
    <p:extLst>
      <p:ext uri="{BB962C8B-B14F-4D97-AF65-F5344CB8AC3E}">
        <p14:creationId xmlns:p14="http://schemas.microsoft.com/office/powerpoint/2010/main" xmlns="" val="2448636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290AB08B-37F5-48C4-8CC9-77497B6C398B}"/>
              </a:ext>
            </a:extLst>
          </p:cNvPr>
          <p:cNvGraphicFramePr>
            <a:graphicFrameLocks noGrp="1"/>
          </p:cNvGraphicFramePr>
          <p:nvPr>
            <p:ph idx="1"/>
            <p:extLst>
              <p:ext uri="{D42A27DB-BD31-4B8C-83A1-F6EECF244321}">
                <p14:modId xmlns:p14="http://schemas.microsoft.com/office/powerpoint/2010/main" xmlns="" val="995494317"/>
              </p:ext>
            </p:extLst>
          </p:nvPr>
        </p:nvGraphicFramePr>
        <p:xfrm>
          <a:off x="2589213" y="2133600"/>
          <a:ext cx="8915400" cy="3596640"/>
        </p:xfrm>
        <a:graphic>
          <a:graphicData uri="http://schemas.openxmlformats.org/drawingml/2006/table">
            <a:tbl>
              <a:tblPr firstRow="1" bandRow="1">
                <a:tableStyleId>{5940675A-B579-460E-94D1-54222C63F5DA}</a:tableStyleId>
              </a:tblPr>
              <a:tblGrid>
                <a:gridCol w="4457700">
                  <a:extLst>
                    <a:ext uri="{9D8B030D-6E8A-4147-A177-3AD203B41FA5}">
                      <a16:colId xmlns:a16="http://schemas.microsoft.com/office/drawing/2014/main" xmlns="" val="1410011801"/>
                    </a:ext>
                  </a:extLst>
                </a:gridCol>
                <a:gridCol w="4457700">
                  <a:extLst>
                    <a:ext uri="{9D8B030D-6E8A-4147-A177-3AD203B41FA5}">
                      <a16:colId xmlns:a16="http://schemas.microsoft.com/office/drawing/2014/main" xmlns="" val="1364511505"/>
                    </a:ext>
                  </a:extLst>
                </a:gridCol>
              </a:tblGrid>
              <a:tr h="370840">
                <a:tc>
                  <a:txBody>
                    <a:bodyPr/>
                    <a:lstStyle/>
                    <a:p>
                      <a:pPr algn="ctr"/>
                      <a:r>
                        <a:rPr lang="fa-IR" sz="2000" dirty="0">
                          <a:cs typeface="B Titr" panose="00000700000000000000" pitchFamily="2" charset="-78"/>
                        </a:rPr>
                        <a:t>خدمات</a:t>
                      </a:r>
                      <a:endParaRPr lang="en-US" sz="2000" dirty="0">
                        <a:cs typeface="B Titr" panose="00000700000000000000" pitchFamily="2" charset="-78"/>
                      </a:endParaRPr>
                    </a:p>
                  </a:txBody>
                  <a:tcPr marL="77526" marR="77526"/>
                </a:tc>
                <a:tc>
                  <a:txBody>
                    <a:bodyPr/>
                    <a:lstStyle/>
                    <a:p>
                      <a:pPr algn="ctr"/>
                      <a:r>
                        <a:rPr lang="fa-IR" sz="2000" dirty="0">
                          <a:cs typeface="B Titr" panose="00000700000000000000" pitchFamily="2" charset="-78"/>
                        </a:rPr>
                        <a:t>کالاهای فیزیکی</a:t>
                      </a:r>
                      <a:endParaRPr lang="en-US" sz="2000" dirty="0">
                        <a:cs typeface="B Titr" panose="00000700000000000000" pitchFamily="2" charset="-78"/>
                      </a:endParaRPr>
                    </a:p>
                  </a:txBody>
                  <a:tcPr marL="77526" marR="77526"/>
                </a:tc>
                <a:extLst>
                  <a:ext uri="{0D108BD9-81ED-4DB2-BD59-A6C34878D82A}">
                    <a16:rowId xmlns:a16="http://schemas.microsoft.com/office/drawing/2014/main" xmlns="" val="1996059526"/>
                  </a:ext>
                </a:extLst>
              </a:tr>
              <a:tr h="370840">
                <a:tc>
                  <a:txBody>
                    <a:bodyPr/>
                    <a:lstStyle/>
                    <a:p>
                      <a:pPr algn="ctr">
                        <a:lnSpc>
                          <a:spcPct val="150000"/>
                        </a:lnSpc>
                      </a:pPr>
                      <a:r>
                        <a:rPr lang="fa-IR" sz="2400" dirty="0">
                          <a:cs typeface="B Nazanin" panose="00000400000000000000" pitchFamily="2" charset="-78"/>
                        </a:rPr>
                        <a:t>ناملموس بودن</a:t>
                      </a:r>
                      <a:endParaRPr lang="en-US" sz="2400" dirty="0">
                        <a:cs typeface="B Nazanin" panose="00000400000000000000" pitchFamily="2" charset="-78"/>
                      </a:endParaRPr>
                    </a:p>
                  </a:txBody>
                  <a:tcPr marL="77526" marR="77526"/>
                </a:tc>
                <a:tc>
                  <a:txBody>
                    <a:bodyPr/>
                    <a:lstStyle/>
                    <a:p>
                      <a:pPr algn="ctr">
                        <a:lnSpc>
                          <a:spcPct val="150000"/>
                        </a:lnSpc>
                      </a:pPr>
                      <a:r>
                        <a:rPr lang="fa-IR" sz="2400" dirty="0">
                          <a:cs typeface="B Nazanin" panose="00000400000000000000" pitchFamily="2" charset="-78"/>
                        </a:rPr>
                        <a:t>ملموس بودن</a:t>
                      </a:r>
                      <a:endParaRPr lang="en-US" sz="2400" dirty="0">
                        <a:cs typeface="B Nazanin" panose="00000400000000000000" pitchFamily="2" charset="-78"/>
                      </a:endParaRPr>
                    </a:p>
                  </a:txBody>
                  <a:tcPr marL="77526" marR="77526"/>
                </a:tc>
                <a:extLst>
                  <a:ext uri="{0D108BD9-81ED-4DB2-BD59-A6C34878D82A}">
                    <a16:rowId xmlns:a16="http://schemas.microsoft.com/office/drawing/2014/main" xmlns="" val="2840288806"/>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a-IR" sz="2400" dirty="0">
                          <a:cs typeface="B Nazanin" panose="00000400000000000000" pitchFamily="2" charset="-78"/>
                        </a:rPr>
                        <a:t>تفکیک‌ناپذیری</a:t>
                      </a:r>
                      <a:endParaRPr lang="en-US" sz="2400" dirty="0">
                        <a:cs typeface="B Nazanin" panose="00000400000000000000" pitchFamily="2" charset="-78"/>
                      </a:endParaRPr>
                    </a:p>
                  </a:txBody>
                  <a:tcPr marL="77526" marR="77526"/>
                </a:tc>
                <a:tc>
                  <a:txBody>
                    <a:bodyPr/>
                    <a:lstStyle/>
                    <a:p>
                      <a:pPr algn="ctr">
                        <a:lnSpc>
                          <a:spcPct val="150000"/>
                        </a:lnSpc>
                      </a:pPr>
                      <a:r>
                        <a:rPr lang="fa-IR" sz="2400" dirty="0">
                          <a:cs typeface="B Nazanin" panose="00000400000000000000" pitchFamily="2" charset="-78"/>
                        </a:rPr>
                        <a:t>تفکیک‌پذیری</a:t>
                      </a:r>
                      <a:endParaRPr lang="en-US" sz="2400" dirty="0">
                        <a:cs typeface="B Nazanin" panose="00000400000000000000" pitchFamily="2" charset="-78"/>
                      </a:endParaRPr>
                    </a:p>
                  </a:txBody>
                  <a:tcPr marL="77526" marR="77526"/>
                </a:tc>
                <a:extLst>
                  <a:ext uri="{0D108BD9-81ED-4DB2-BD59-A6C34878D82A}">
                    <a16:rowId xmlns:a16="http://schemas.microsoft.com/office/drawing/2014/main" xmlns="" val="2713322873"/>
                  </a:ext>
                </a:extLst>
              </a:tr>
              <a:tr h="165543">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a-IR" sz="2400" dirty="0">
                          <a:cs typeface="B Nazanin" panose="00000400000000000000" pitchFamily="2" charset="-78"/>
                        </a:rPr>
                        <a:t>تغییرپذیری</a:t>
                      </a:r>
                      <a:endParaRPr lang="en-US" sz="2400" dirty="0">
                        <a:cs typeface="B Nazanin" panose="00000400000000000000" pitchFamily="2" charset="-78"/>
                      </a:endParaRPr>
                    </a:p>
                  </a:txBody>
                  <a:tcPr marL="77526" marR="77526"/>
                </a:tc>
                <a:tc>
                  <a:txBody>
                    <a:bodyPr/>
                    <a:lstStyle/>
                    <a:p>
                      <a:pPr algn="ctr">
                        <a:lnSpc>
                          <a:spcPct val="150000"/>
                        </a:lnSpc>
                      </a:pPr>
                      <a:r>
                        <a:rPr lang="fa-IR" sz="2400" dirty="0">
                          <a:cs typeface="B Nazanin" panose="00000400000000000000" pitchFamily="2" charset="-78"/>
                        </a:rPr>
                        <a:t>تغییرناپذیری</a:t>
                      </a:r>
                      <a:endParaRPr lang="en-US" sz="2400" dirty="0">
                        <a:cs typeface="B Nazanin" panose="00000400000000000000" pitchFamily="2" charset="-78"/>
                      </a:endParaRPr>
                    </a:p>
                  </a:txBody>
                  <a:tcPr marL="77526" marR="77526"/>
                </a:tc>
                <a:extLst>
                  <a:ext uri="{0D108BD9-81ED-4DB2-BD59-A6C34878D82A}">
                    <a16:rowId xmlns:a16="http://schemas.microsoft.com/office/drawing/2014/main" xmlns="" val="3384040675"/>
                  </a:ext>
                </a:extLst>
              </a:tr>
              <a:tr h="370840">
                <a:tc>
                  <a:txBody>
                    <a:bodyPr/>
                    <a:lstStyle/>
                    <a:p>
                      <a:pPr algn="ctr">
                        <a:lnSpc>
                          <a:spcPct val="150000"/>
                        </a:lnSpc>
                      </a:pPr>
                      <a:r>
                        <a:rPr lang="fa-IR" sz="2400" dirty="0">
                          <a:cs typeface="B Nazanin" panose="00000400000000000000" pitchFamily="2" charset="-78"/>
                        </a:rPr>
                        <a:t>فناپذیری</a:t>
                      </a:r>
                      <a:endParaRPr lang="en-US" sz="2400" dirty="0">
                        <a:cs typeface="B Nazanin" panose="00000400000000000000" pitchFamily="2" charset="-78"/>
                      </a:endParaRPr>
                    </a:p>
                  </a:txBody>
                  <a:tcPr marL="77526" marR="77526"/>
                </a:tc>
                <a:tc>
                  <a:txBody>
                    <a:bodyPr/>
                    <a:lstStyle/>
                    <a:p>
                      <a:pPr algn="ctr">
                        <a:lnSpc>
                          <a:spcPct val="150000"/>
                        </a:lnSpc>
                      </a:pPr>
                      <a:r>
                        <a:rPr lang="fa-IR" sz="2400" dirty="0">
                          <a:cs typeface="B Nazanin" panose="00000400000000000000" pitchFamily="2" charset="-78"/>
                        </a:rPr>
                        <a:t>امکان ذخیره‌سازی</a:t>
                      </a:r>
                      <a:endParaRPr lang="en-US" sz="2400" dirty="0">
                        <a:cs typeface="B Nazanin" panose="00000400000000000000" pitchFamily="2" charset="-78"/>
                      </a:endParaRPr>
                    </a:p>
                  </a:txBody>
                  <a:tcPr marL="77526" marR="77526"/>
                </a:tc>
                <a:extLst>
                  <a:ext uri="{0D108BD9-81ED-4DB2-BD59-A6C34878D82A}">
                    <a16:rowId xmlns:a16="http://schemas.microsoft.com/office/drawing/2014/main" xmlns="" val="3170680694"/>
                  </a:ext>
                </a:extLst>
              </a:tr>
              <a:tr h="370840">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fa-IR" sz="2400" dirty="0">
                          <a:cs typeface="B Nazanin" panose="00000400000000000000" pitchFamily="2" charset="-78"/>
                        </a:rPr>
                        <a:t>عدم انتقال مالکیت</a:t>
                      </a:r>
                      <a:endParaRPr lang="en-US" sz="2400" dirty="0">
                        <a:cs typeface="B Nazanin" panose="00000400000000000000" pitchFamily="2" charset="-78"/>
                      </a:endParaRPr>
                    </a:p>
                  </a:txBody>
                  <a:tcPr marL="77526" marR="77526"/>
                </a:tc>
                <a:tc>
                  <a:txBody>
                    <a:bodyPr/>
                    <a:lstStyle/>
                    <a:p>
                      <a:pPr algn="ctr">
                        <a:lnSpc>
                          <a:spcPct val="150000"/>
                        </a:lnSpc>
                      </a:pPr>
                      <a:r>
                        <a:rPr lang="fa-IR" sz="2400" dirty="0">
                          <a:cs typeface="B Nazanin" panose="00000400000000000000" pitchFamily="2" charset="-78"/>
                        </a:rPr>
                        <a:t>انتقال مالکیت</a:t>
                      </a:r>
                      <a:endParaRPr lang="en-US" sz="2400" dirty="0">
                        <a:cs typeface="B Nazanin" panose="00000400000000000000" pitchFamily="2" charset="-78"/>
                      </a:endParaRPr>
                    </a:p>
                  </a:txBody>
                  <a:tcPr marL="77526" marR="77526"/>
                </a:tc>
                <a:extLst>
                  <a:ext uri="{0D108BD9-81ED-4DB2-BD59-A6C34878D82A}">
                    <a16:rowId xmlns:a16="http://schemas.microsoft.com/office/drawing/2014/main" xmlns="" val="4282828156"/>
                  </a:ext>
                </a:extLst>
              </a:tr>
            </a:tbl>
          </a:graphicData>
        </a:graphic>
      </p:graphicFrame>
      <p:sp>
        <p:nvSpPr>
          <p:cNvPr id="6" name="Title 1">
            <a:extLst>
              <a:ext uri="{FF2B5EF4-FFF2-40B4-BE49-F238E27FC236}">
                <a16:creationId xmlns:a16="http://schemas.microsoft.com/office/drawing/2014/main" xmlns="" id="{1C5F0B0C-749F-4196-ADAA-11778B40424B}"/>
              </a:ext>
            </a:extLst>
          </p:cNvPr>
          <p:cNvSpPr txBox="1">
            <a:spLocks/>
          </p:cNvSpPr>
          <p:nvPr/>
        </p:nvSpPr>
        <p:spPr>
          <a:xfrm>
            <a:off x="2523377" y="597909"/>
            <a:ext cx="8912225" cy="678701"/>
          </a:xfrm>
          <a:prstGeom prst="rect">
            <a:avLst/>
          </a:prstGeom>
          <a:solidFill>
            <a:schemeClr val="accent3">
              <a:lumMod val="60000"/>
              <a:lumOff val="40000"/>
            </a:schemeClr>
          </a:solidFill>
          <a:ln w="57150">
            <a:solidFill>
              <a:schemeClr val="accent3"/>
            </a:solidFill>
          </a:ln>
        </p:spPr>
        <p:txBody>
          <a:bodyPr vert="horz" lIns="91440" tIns="45720" rIns="91440" bIns="45720" rtlCol="1" anchor="t">
            <a:normAutofit fontScale="2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fa-IR" sz="9600" dirty="0">
                <a:cs typeface="B Titr" panose="00000700000000000000" pitchFamily="2" charset="-78"/>
              </a:rPr>
              <a:t>تفاوت خدمات و کالاها (سید جوادین و کیماسی، 1384)</a:t>
            </a:r>
            <a:r>
              <a:rPr lang="en-US" sz="3200" dirty="0">
                <a:cs typeface="B Titr" panose="00000700000000000000" pitchFamily="2" charset="-78"/>
              </a:rPr>
              <a:t/>
            </a:r>
            <a:br>
              <a:rPr lang="en-US" sz="3200" dirty="0">
                <a:cs typeface="B Titr" panose="00000700000000000000" pitchFamily="2" charset="-78"/>
              </a:rPr>
            </a:br>
            <a:r>
              <a:rPr lang="en-US" sz="3200" dirty="0">
                <a:cs typeface="B Titr" panose="00000700000000000000" pitchFamily="2" charset="-78"/>
              </a:rPr>
              <a:t/>
            </a:r>
            <a:br>
              <a:rPr lang="en-US" sz="3200" dirty="0">
                <a:cs typeface="B Titr" panose="00000700000000000000" pitchFamily="2" charset="-78"/>
              </a:rPr>
            </a:br>
            <a:r>
              <a:rPr lang="en-US" sz="3200" dirty="0">
                <a:cs typeface="B Titr" panose="00000700000000000000" pitchFamily="2" charset="-78"/>
              </a:rPr>
              <a:t/>
            </a:r>
            <a:br>
              <a:rPr lang="en-US" sz="3200" dirty="0">
                <a:cs typeface="B Titr" panose="00000700000000000000" pitchFamily="2" charset="-78"/>
              </a:rPr>
            </a:br>
            <a:endParaRPr lang="fa-IR" sz="3200" dirty="0">
              <a:cs typeface="B Titr" panose="00000700000000000000" pitchFamily="2" charset="-78"/>
            </a:endParaRPr>
          </a:p>
        </p:txBody>
      </p:sp>
    </p:spTree>
    <p:extLst>
      <p:ext uri="{BB962C8B-B14F-4D97-AF65-F5344CB8AC3E}">
        <p14:creationId xmlns:p14="http://schemas.microsoft.com/office/powerpoint/2010/main" xmlns="" val="2157679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23F8D-8902-4DA8-BE3B-BD5DF78E8799}"/>
              </a:ext>
            </a:extLst>
          </p:cNvPr>
          <p:cNvSpPr>
            <a:spLocks noGrp="1"/>
          </p:cNvSpPr>
          <p:nvPr>
            <p:ph type="title"/>
          </p:nvPr>
        </p:nvSpPr>
        <p:spPr>
          <a:xfrm>
            <a:off x="838200" y="365125"/>
            <a:ext cx="10515600" cy="713177"/>
          </a:xfrm>
        </p:spPr>
        <p:txBody>
          <a:bodyPr>
            <a:normAutofit/>
          </a:bodyPr>
          <a:lstStyle/>
          <a:p>
            <a:pPr algn="r" rtl="1"/>
            <a:r>
              <a:rPr lang="fa-IR" sz="2800" dirty="0">
                <a:solidFill>
                  <a:schemeClr val="accent1">
                    <a:lumMod val="75000"/>
                  </a:schemeClr>
                </a:solidFill>
                <a:cs typeface="B Titr" panose="00000700000000000000" pitchFamily="2" charset="-78"/>
              </a:rPr>
              <a:t>روش‏های ارتباطی مراکز خدمات شهری و شهروندان</a:t>
            </a:r>
            <a:endParaRPr lang="en-US" sz="2800" dirty="0">
              <a:solidFill>
                <a:schemeClr val="accent1">
                  <a:lumMod val="75000"/>
                </a:schemeClr>
              </a:solidFill>
              <a:cs typeface="B Titr" panose="00000700000000000000" pitchFamily="2" charset="-78"/>
            </a:endParaRPr>
          </a:p>
        </p:txBody>
      </p:sp>
      <p:pic>
        <p:nvPicPr>
          <p:cNvPr id="5" name="Content Placeholder 4">
            <a:extLst>
              <a:ext uri="{FF2B5EF4-FFF2-40B4-BE49-F238E27FC236}">
                <a16:creationId xmlns:a16="http://schemas.microsoft.com/office/drawing/2014/main" xmlns="" id="{117FF2A7-CE82-4B16-B5DC-96D395D21E0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00663" y="1457864"/>
            <a:ext cx="10282687" cy="4632385"/>
          </a:xfrm>
        </p:spPr>
      </p:pic>
    </p:spTree>
    <p:extLst>
      <p:ext uri="{BB962C8B-B14F-4D97-AF65-F5344CB8AC3E}">
        <p14:creationId xmlns:p14="http://schemas.microsoft.com/office/powerpoint/2010/main" xmlns="" val="2937643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596" y="333374"/>
            <a:ext cx="8911687" cy="638175"/>
          </a:xfrm>
        </p:spPr>
        <p:txBody>
          <a:bodyPr>
            <a:normAutofit/>
          </a:bodyPr>
          <a:lstStyle/>
          <a:p>
            <a:pPr algn="r" rtl="1"/>
            <a:r>
              <a:rPr lang="fa-IR" sz="2400" dirty="0">
                <a:solidFill>
                  <a:schemeClr val="accent1">
                    <a:lumMod val="75000"/>
                  </a:schemeClr>
                </a:solidFill>
                <a:cs typeface="B Titr" panose="00000700000000000000" pitchFamily="2" charset="-78"/>
              </a:rPr>
              <a:t>   مزایای سیستم های جدید برقراری ارتباط با شهروندان/مشتریان</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210235" y="1169893"/>
            <a:ext cx="10294377" cy="5042647"/>
          </a:xfrm>
        </p:spPr>
        <p:txBody>
          <a:bodyPr>
            <a:normAutofit/>
          </a:bodyPr>
          <a:lstStyle/>
          <a:p>
            <a:pPr algn="r" rtl="1">
              <a:lnSpc>
                <a:spcPct val="150000"/>
              </a:lnSpc>
              <a:buFont typeface="Arial" panose="020B0604020202020204" pitchFamily="34" charset="0"/>
              <a:buChar char="•"/>
            </a:pPr>
            <a:r>
              <a:rPr lang="fa-IR" sz="2400" dirty="0">
                <a:cs typeface="B Nazanin" panose="00000400000000000000" pitchFamily="2" charset="-78"/>
              </a:rPr>
              <a:t>دریافت و پاسخگویی سریع نقطه نظرات شهروندان / مشتریان</a:t>
            </a:r>
          </a:p>
          <a:p>
            <a:pPr algn="r" rtl="1">
              <a:lnSpc>
                <a:spcPct val="150000"/>
              </a:lnSpc>
              <a:buFont typeface="Arial" panose="020B0604020202020204" pitchFamily="34" charset="0"/>
              <a:buChar char="•"/>
            </a:pPr>
            <a:r>
              <a:rPr lang="fa-IR" sz="2400" dirty="0">
                <a:cs typeface="B Nazanin" panose="00000400000000000000" pitchFamily="2" charset="-78"/>
              </a:rPr>
              <a:t>شناسایی مشکلات و موانع از طریق نظرات شهروندان / مشتریان</a:t>
            </a:r>
          </a:p>
          <a:p>
            <a:pPr algn="r" rtl="1">
              <a:lnSpc>
                <a:spcPct val="150000"/>
              </a:lnSpc>
              <a:buFont typeface="Arial" panose="020B0604020202020204" pitchFamily="34" charset="0"/>
              <a:buChar char="•"/>
            </a:pPr>
            <a:r>
              <a:rPr lang="fa-IR" sz="2400" dirty="0">
                <a:cs typeface="B Nazanin" panose="00000400000000000000" pitchFamily="2" charset="-78"/>
              </a:rPr>
              <a:t>دریافت بازخوردها و نتایج عملکرد سازمان‏ها</a:t>
            </a:r>
          </a:p>
          <a:p>
            <a:pPr algn="r" rtl="1">
              <a:lnSpc>
                <a:spcPct val="150000"/>
              </a:lnSpc>
              <a:buFont typeface="Arial" panose="020B0604020202020204" pitchFamily="34" charset="0"/>
              <a:buChar char="•"/>
            </a:pPr>
            <a:r>
              <a:rPr lang="fa-IR" sz="2400" dirty="0">
                <a:cs typeface="B Nazanin" panose="00000400000000000000" pitchFamily="2" charset="-78"/>
              </a:rPr>
              <a:t>شکوفایی اثربخش و کارآیی سازمانی</a:t>
            </a:r>
          </a:p>
          <a:p>
            <a:pPr algn="r" rtl="1">
              <a:lnSpc>
                <a:spcPct val="150000"/>
              </a:lnSpc>
              <a:buFont typeface="Arial" panose="020B0604020202020204" pitchFamily="34" charset="0"/>
              <a:buChar char="•"/>
            </a:pPr>
            <a:r>
              <a:rPr lang="fa-IR" sz="2400" dirty="0">
                <a:cs typeface="B Nazanin" panose="00000400000000000000" pitchFamily="2" charset="-78"/>
              </a:rPr>
              <a:t>افزایش اعتماد شهروندان به سازمان های خدمات رسان</a:t>
            </a:r>
          </a:p>
          <a:p>
            <a:pPr algn="r" rtl="1">
              <a:lnSpc>
                <a:spcPct val="150000"/>
              </a:lnSpc>
              <a:buFont typeface="Arial" panose="020B0604020202020204" pitchFamily="34" charset="0"/>
              <a:buChar char="•"/>
            </a:pPr>
            <a:r>
              <a:rPr lang="fa-IR" sz="2400" dirty="0">
                <a:cs typeface="B Nazanin" panose="00000400000000000000" pitchFamily="2" charset="-78"/>
              </a:rPr>
              <a:t>محور قرارگرفتن شهروندان در فرایند مدیریت شهری</a:t>
            </a:r>
          </a:p>
          <a:p>
            <a:pPr algn="r" rtl="1"/>
            <a:endParaRPr lang="en-US" dirty="0"/>
          </a:p>
        </p:txBody>
      </p:sp>
    </p:spTree>
    <p:extLst>
      <p:ext uri="{BB962C8B-B14F-4D97-AF65-F5344CB8AC3E}">
        <p14:creationId xmlns:p14="http://schemas.microsoft.com/office/powerpoint/2010/main" xmlns="" val="795516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33400"/>
            <a:ext cx="8911687" cy="847724"/>
          </a:xfrm>
        </p:spPr>
        <p:txBody>
          <a:bodyPr>
            <a:normAutofit/>
          </a:bodyPr>
          <a:lstStyle/>
          <a:p>
            <a:pPr algn="r" rtl="1"/>
            <a:r>
              <a:rPr lang="fa-IR" sz="2400" dirty="0">
                <a:solidFill>
                  <a:schemeClr val="accent1">
                    <a:lumMod val="75000"/>
                  </a:schemeClr>
                </a:solidFill>
                <a:cs typeface="B Titr" panose="00000700000000000000" pitchFamily="2" charset="-78"/>
              </a:rPr>
              <a:t>ساختار سیستم مدیریت خدمات شهری با شهروندان</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914400" y="1104900"/>
            <a:ext cx="10905565" cy="5430369"/>
          </a:xfrm>
        </p:spPr>
        <p:txBody>
          <a:bodyPr>
            <a:noAutofit/>
          </a:bodyPr>
          <a:lstStyle/>
          <a:p>
            <a:pPr marL="0" indent="0" algn="just" rtl="1">
              <a:lnSpc>
                <a:spcPct val="150000"/>
              </a:lnSpc>
              <a:spcBef>
                <a:spcPts val="0"/>
              </a:spcBef>
              <a:buNone/>
            </a:pPr>
            <a:r>
              <a:rPr lang="fa-IR" sz="2400" dirty="0">
                <a:solidFill>
                  <a:schemeClr val="accent1">
                    <a:lumMod val="75000"/>
                  </a:schemeClr>
                </a:solidFill>
                <a:cs typeface="B Nazanin" panose="00000400000000000000" pitchFamily="2" charset="-78"/>
              </a:rPr>
              <a:t>برنامه‏ریزی: </a:t>
            </a:r>
            <a:r>
              <a:rPr lang="fa-IR" sz="2400" dirty="0">
                <a:cs typeface="B Nazanin" panose="00000400000000000000" pitchFamily="2" charset="-78"/>
              </a:rPr>
              <a:t>در این فرایند ارتباطی مهم‏ترین مؤلفه شناسایی شهروندان در چارچوب مخاطب‏سنجی نیازهاست.</a:t>
            </a:r>
          </a:p>
          <a:p>
            <a:pPr marL="0" indent="0" algn="just" rtl="1">
              <a:lnSpc>
                <a:spcPct val="150000"/>
              </a:lnSpc>
              <a:spcBef>
                <a:spcPts val="0"/>
              </a:spcBef>
              <a:buNone/>
            </a:pPr>
            <a:r>
              <a:rPr lang="fa-IR" sz="2400" dirty="0">
                <a:solidFill>
                  <a:schemeClr val="accent1">
                    <a:lumMod val="75000"/>
                  </a:schemeClr>
                </a:solidFill>
                <a:cs typeface="B Nazanin" panose="00000400000000000000" pitchFamily="2" charset="-78"/>
              </a:rPr>
              <a:t>ساماندهی و اجرا: </a:t>
            </a:r>
            <a:r>
              <a:rPr lang="fa-IR" sz="2400" dirty="0">
                <a:cs typeface="B Nazanin" panose="00000400000000000000" pitchFamily="2" charset="-78"/>
              </a:rPr>
              <a:t>ایجاد یک نظام مدیریت ارتباطی پیشرفته و سازمان یافته و به روز و سپس توجیه تمامی عوامل و عناصر دخیل آن از مهم‏‏ترین مرحله سازماندهی است.</a:t>
            </a:r>
          </a:p>
          <a:p>
            <a:pPr marL="0" indent="0" algn="just" rtl="1">
              <a:lnSpc>
                <a:spcPct val="150000"/>
              </a:lnSpc>
              <a:spcBef>
                <a:spcPts val="0"/>
              </a:spcBef>
              <a:buNone/>
            </a:pPr>
            <a:r>
              <a:rPr lang="fa-IR" sz="2400" dirty="0">
                <a:solidFill>
                  <a:schemeClr val="accent1">
                    <a:lumMod val="75000"/>
                  </a:schemeClr>
                </a:solidFill>
                <a:cs typeface="B Nazanin" panose="00000400000000000000" pitchFamily="2" charset="-78"/>
              </a:rPr>
              <a:t>هدایت و رهبری: </a:t>
            </a:r>
            <a:r>
              <a:rPr lang="fa-IR" sz="2400" dirty="0">
                <a:cs typeface="B Nazanin" panose="00000400000000000000" pitchFamily="2" charset="-78"/>
              </a:rPr>
              <a:t>ساماندهی و نظارت بر عملکرد سیستم و دریافت اطلاعات از کانال‏های مختلف ارتباطی و سپس پردازش آنها بر پایه متدهای علمی و در نهایت استنتاج نظرات شهروندان از سلسله اقدامات هدایت و رهبری به شمار می‏رود.</a:t>
            </a:r>
          </a:p>
          <a:p>
            <a:pPr marL="0" indent="0" algn="just" rtl="1">
              <a:lnSpc>
                <a:spcPct val="150000"/>
              </a:lnSpc>
              <a:spcBef>
                <a:spcPts val="0"/>
              </a:spcBef>
              <a:buNone/>
            </a:pPr>
            <a:r>
              <a:rPr lang="fa-IR" sz="2400" dirty="0">
                <a:solidFill>
                  <a:schemeClr val="accent1">
                    <a:lumMod val="75000"/>
                  </a:schemeClr>
                </a:solidFill>
                <a:cs typeface="B Nazanin" panose="00000400000000000000" pitchFamily="2" charset="-78"/>
              </a:rPr>
              <a:t>ارزیابی دریافت و بازخوردها: </a:t>
            </a:r>
            <a:r>
              <a:rPr lang="fa-IR" sz="2400" dirty="0">
                <a:cs typeface="B Nazanin" panose="00000400000000000000" pitchFamily="2" charset="-78"/>
              </a:rPr>
              <a:t>ارزیابی مستمر فرایند مدیریت ارتباطی میان شهروندان/ مشتریان با مراکز خدمات شهری از مهم‏ترین قسمت‏های این سیستم به حساب می‏آید. رفع موانع و به روز شدن فرایند ارتباطی در تعامل ارزیابی مداوم محقق خواهد شد.</a:t>
            </a:r>
          </a:p>
          <a:p>
            <a:pPr marL="0" indent="0" algn="just" rtl="1">
              <a:lnSpc>
                <a:spcPct val="150000"/>
              </a:lnSpc>
              <a:spcBef>
                <a:spcPts val="0"/>
              </a:spcBef>
              <a:buNone/>
            </a:pPr>
            <a:r>
              <a:rPr lang="fa-IR" sz="2400" dirty="0">
                <a:solidFill>
                  <a:schemeClr val="accent1">
                    <a:lumMod val="75000"/>
                  </a:schemeClr>
                </a:solidFill>
                <a:cs typeface="B Nazanin" panose="00000400000000000000" pitchFamily="2" charset="-78"/>
              </a:rPr>
              <a:t>بهبود و اصلاح فرایندها</a:t>
            </a:r>
            <a:endParaRPr lang="en-US" sz="2400" dirty="0">
              <a:solidFill>
                <a:schemeClr val="accent1">
                  <a:lumMod val="75000"/>
                </a:schemeClr>
              </a:solidFill>
              <a:cs typeface="B Nazanin" panose="00000400000000000000" pitchFamily="2" charset="-78"/>
            </a:endParaRPr>
          </a:p>
        </p:txBody>
      </p:sp>
    </p:spTree>
    <p:extLst>
      <p:ext uri="{BB962C8B-B14F-4D97-AF65-F5344CB8AC3E}">
        <p14:creationId xmlns:p14="http://schemas.microsoft.com/office/powerpoint/2010/main" xmlns="" val="2754062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F066C3-0D01-4B9A-B928-09A2F83D0890}"/>
              </a:ext>
            </a:extLst>
          </p:cNvPr>
          <p:cNvSpPr>
            <a:spLocks noGrp="1"/>
          </p:cNvSpPr>
          <p:nvPr>
            <p:ph type="title"/>
          </p:nvPr>
        </p:nvSpPr>
        <p:spPr/>
        <p:txBody>
          <a:bodyPr>
            <a:normAutofit/>
          </a:bodyPr>
          <a:lstStyle/>
          <a:p>
            <a:pPr algn="r" rtl="1"/>
            <a:r>
              <a:rPr lang="fa-IR" sz="2400" dirty="0">
                <a:solidFill>
                  <a:schemeClr val="accent1">
                    <a:lumMod val="75000"/>
                  </a:schemeClr>
                </a:solidFill>
                <a:cs typeface="B Titr" panose="00000700000000000000" pitchFamily="2" charset="-78"/>
              </a:rPr>
              <a:t>الگوی سیستم مدیریت خدمات شهری (ارتباط با شهروندان/ مشتریان)</a:t>
            </a:r>
            <a:endParaRPr lang="en-US" sz="2400" dirty="0">
              <a:solidFill>
                <a:schemeClr val="accent1">
                  <a:lumMod val="75000"/>
                </a:schemeClr>
              </a:solidFill>
              <a:cs typeface="B Titr" panose="00000700000000000000" pitchFamily="2" charset="-78"/>
            </a:endParaRPr>
          </a:p>
        </p:txBody>
      </p:sp>
      <p:pic>
        <p:nvPicPr>
          <p:cNvPr id="7" name="Content Placeholder 5">
            <a:extLst>
              <a:ext uri="{FF2B5EF4-FFF2-40B4-BE49-F238E27FC236}">
                <a16:creationId xmlns:a16="http://schemas.microsoft.com/office/drawing/2014/main" xmlns="" id="{69A2D6A8-28B6-41FD-B15A-C5322D3EEA3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38525" y="1247775"/>
            <a:ext cx="6057899" cy="5057775"/>
          </a:xfrm>
          <a:prstGeom prst="rect">
            <a:avLst/>
          </a:prstGeom>
        </p:spPr>
      </p:pic>
    </p:spTree>
    <p:extLst>
      <p:ext uri="{BB962C8B-B14F-4D97-AF65-F5344CB8AC3E}">
        <p14:creationId xmlns:p14="http://schemas.microsoft.com/office/powerpoint/2010/main" xmlns="" val="3454780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3988" y="739588"/>
            <a:ext cx="9864071" cy="4526175"/>
          </a:xfrm>
        </p:spPr>
        <p:txBody>
          <a:bodyPr>
            <a:noAutofit/>
          </a:bodyPr>
          <a:lstStyle/>
          <a:p>
            <a:pPr marL="0" indent="0" algn="r" rtl="1">
              <a:lnSpc>
                <a:spcPct val="150000"/>
              </a:lnSpc>
              <a:spcBef>
                <a:spcPts val="0"/>
              </a:spcBef>
              <a:buNone/>
            </a:pPr>
            <a:r>
              <a:rPr lang="fa-IR" sz="2400" dirty="0">
                <a:solidFill>
                  <a:schemeClr val="accent1">
                    <a:lumMod val="75000"/>
                  </a:schemeClr>
                </a:solidFill>
                <a:cs typeface="B Titr" panose="00000700000000000000" pitchFamily="2" charset="-78"/>
              </a:rPr>
              <a:t>سامانه</a:t>
            </a:r>
            <a:r>
              <a:rPr lang="fa-IR" sz="2400" dirty="0">
                <a:solidFill>
                  <a:schemeClr val="accent1">
                    <a:lumMod val="75000"/>
                  </a:schemeClr>
                </a:solidFill>
              </a:rPr>
              <a:t> </a:t>
            </a:r>
            <a:r>
              <a:rPr lang="fa-IR" sz="2400" dirty="0">
                <a:solidFill>
                  <a:schemeClr val="accent1">
                    <a:lumMod val="75000"/>
                  </a:schemeClr>
                </a:solidFill>
                <a:cs typeface="B Titr" panose="00000700000000000000" pitchFamily="2" charset="-78"/>
              </a:rPr>
              <a:t>137: </a:t>
            </a:r>
            <a:r>
              <a:rPr lang="fa-IR" sz="2400" dirty="0">
                <a:cs typeface="B Nazanin" panose="00000400000000000000" pitchFamily="2" charset="-78"/>
              </a:rPr>
              <a:t>ایجاد این سامانه، مصداقی از استقرار سیستم مدیریت ارتباطی با شهروند / مشتری است.</a:t>
            </a:r>
          </a:p>
          <a:p>
            <a:pPr marL="0" indent="0" algn="r" rtl="1">
              <a:lnSpc>
                <a:spcPct val="150000"/>
              </a:lnSpc>
              <a:spcBef>
                <a:spcPts val="0"/>
              </a:spcBef>
              <a:buNone/>
            </a:pPr>
            <a:endParaRPr lang="fa-IR" sz="2400" dirty="0">
              <a:cs typeface="B Nazanin" panose="00000400000000000000" pitchFamily="2" charset="-78"/>
            </a:endParaRPr>
          </a:p>
          <a:p>
            <a:pPr marL="0" indent="0" algn="r" rtl="1">
              <a:lnSpc>
                <a:spcPct val="150000"/>
              </a:lnSpc>
              <a:spcBef>
                <a:spcPts val="0"/>
              </a:spcBef>
              <a:buNone/>
            </a:pPr>
            <a:r>
              <a:rPr lang="fa-IR" sz="2400" dirty="0">
                <a:cs typeface="B Nazanin" panose="00000400000000000000" pitchFamily="2" charset="-78"/>
              </a:rPr>
              <a:t> </a:t>
            </a:r>
            <a:r>
              <a:rPr lang="fa-IR" sz="2400" b="1" dirty="0">
                <a:solidFill>
                  <a:schemeClr val="accent1">
                    <a:lumMod val="75000"/>
                  </a:schemeClr>
                </a:solidFill>
                <a:cs typeface="B Titr" panose="00000700000000000000" pitchFamily="2" charset="-78"/>
              </a:rPr>
              <a:t>اهداف اساسی ایجاد این سامانه:</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 پاسخگویی به نیازها </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برقراری ارتباط پایدار و مستمر</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 مشخص شدن ضعف و مشکلات شهروندان </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سرعت بخشیدن در حل هرچه بهتر مشکلات شهروندان </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 احترام به شهروندان و حذف موانع ارتباطی میان مدیران و شهروندان </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 جلوگیری از سوء استفاده‏ها  </a:t>
            </a:r>
            <a:endParaRPr lang="en-US" sz="2400" dirty="0">
              <a:cs typeface="B Nazanin" panose="00000400000000000000" pitchFamily="2" charset="-78"/>
            </a:endParaRPr>
          </a:p>
        </p:txBody>
      </p:sp>
    </p:spTree>
    <p:extLst>
      <p:ext uri="{BB962C8B-B14F-4D97-AF65-F5344CB8AC3E}">
        <p14:creationId xmlns:p14="http://schemas.microsoft.com/office/powerpoint/2010/main" xmlns="" val="2680887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6EEB037-C786-4E68-9AB3-AF93212E517B}"/>
              </a:ext>
            </a:extLst>
          </p:cNvPr>
          <p:cNvSpPr txBox="1">
            <a:spLocks noGrp="1"/>
          </p:cNvSpPr>
          <p:nvPr>
            <p:ph type="title"/>
          </p:nvPr>
        </p:nvSpPr>
        <p:spPr>
          <a:xfrm>
            <a:off x="2956977" y="115910"/>
            <a:ext cx="8912225" cy="953035"/>
          </a:xfrm>
          <a:prstGeom prst="rect">
            <a:avLst/>
          </a:prstGeom>
          <a:solidFill>
            <a:srgbClr val="FCD3B2"/>
          </a:solidFill>
          <a:ln w="57150">
            <a:solidFill>
              <a:schemeClr val="accent2"/>
            </a:solidFill>
          </a:ln>
        </p:spPr>
        <p:txBody>
          <a:bodyPr vert="horz" lIns="91440" tIns="45720" rIns="91440" bIns="45720" rtlCol="1"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defRPr/>
            </a:pPr>
            <a:r>
              <a:rPr lang="fa-IR" sz="2800" b="1" dirty="0">
                <a:solidFill>
                  <a:schemeClr val="accent1">
                    <a:lumMod val="75000"/>
                  </a:schemeClr>
                </a:solidFill>
                <a:cs typeface="B Nazanin" pitchFamily="2" charset="-78"/>
              </a:rPr>
              <a:t/>
            </a:r>
            <a:br>
              <a:rPr lang="fa-IR" sz="2800" b="1" dirty="0">
                <a:solidFill>
                  <a:schemeClr val="accent1">
                    <a:lumMod val="75000"/>
                  </a:schemeClr>
                </a:solidFill>
                <a:cs typeface="B Nazanin" pitchFamily="2" charset="-78"/>
              </a:rPr>
            </a:br>
            <a:r>
              <a:rPr lang="fa-IR" sz="2400" dirty="0">
                <a:solidFill>
                  <a:schemeClr val="accent1">
                    <a:lumMod val="75000"/>
                  </a:schemeClr>
                </a:solidFill>
                <a:cs typeface="B Titr" panose="00000700000000000000" pitchFamily="2" charset="-78"/>
              </a:rPr>
              <a:t/>
            </a:r>
            <a:br>
              <a:rPr lang="fa-IR" sz="2400" dirty="0">
                <a:solidFill>
                  <a:schemeClr val="accent1">
                    <a:lumMod val="75000"/>
                  </a:schemeClr>
                </a:solidFill>
                <a:cs typeface="B Titr" panose="00000700000000000000" pitchFamily="2" charset="-78"/>
              </a:rPr>
            </a:br>
            <a:r>
              <a:rPr lang="fa-IR" sz="2400" dirty="0">
                <a:solidFill>
                  <a:schemeClr val="accent1">
                    <a:lumMod val="75000"/>
                  </a:schemeClr>
                </a:solidFill>
                <a:cs typeface="B Titr" panose="00000700000000000000" pitchFamily="2" charset="-78"/>
              </a:rPr>
              <a:t>مراحل استقرار سیستم مدیریت ارتباط با شهروند / مشتری</a:t>
            </a:r>
            <a:r>
              <a:rPr lang="fa-IR" sz="2400" dirty="0">
                <a:solidFill>
                  <a:schemeClr val="accent1">
                    <a:lumMod val="75000"/>
                  </a:schemeClr>
                </a:solidFill>
                <a:latin typeface="Times New Roman" panose="02020603050405020304" pitchFamily="18" charset="0"/>
                <a:cs typeface="Times New Roman" panose="02020603050405020304" pitchFamily="18" charset="0"/>
              </a:rPr>
              <a:t/>
            </a:r>
            <a:br>
              <a:rPr lang="fa-IR" sz="2400" dirty="0">
                <a:solidFill>
                  <a:schemeClr val="accent1">
                    <a:lumMod val="75000"/>
                  </a:schemeClr>
                </a:solidFill>
                <a:latin typeface="Times New Roman" panose="02020603050405020304" pitchFamily="18" charset="0"/>
                <a:cs typeface="Times New Roman" panose="02020603050405020304" pitchFamily="18" charset="0"/>
              </a:rPr>
            </a:br>
            <a:r>
              <a:rPr lang="en-US" sz="2400" dirty="0">
                <a:solidFill>
                  <a:schemeClr val="accent1">
                    <a:lumMod val="75000"/>
                  </a:schemeClr>
                </a:solidFill>
                <a:latin typeface="Times New Roman" panose="02020603050405020304" pitchFamily="18" charset="0"/>
                <a:cs typeface="Times New Roman" panose="02020603050405020304" pitchFamily="18" charset="0"/>
              </a:rPr>
              <a:t> (CRM:Customer Relationship Management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73987198"/>
              </p:ext>
            </p:extLst>
          </p:nvPr>
        </p:nvGraphicFramePr>
        <p:xfrm>
          <a:off x="1519707" y="1301675"/>
          <a:ext cx="10132823" cy="4957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06996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3F0C7-2817-45D0-9E75-78D6DEFA9D69}"/>
              </a:ext>
            </a:extLst>
          </p:cNvPr>
          <p:cNvSpPr>
            <a:spLocks noGrp="1"/>
          </p:cNvSpPr>
          <p:nvPr>
            <p:ph type="title"/>
          </p:nvPr>
        </p:nvSpPr>
        <p:spPr>
          <a:xfrm>
            <a:off x="838200" y="382379"/>
            <a:ext cx="10515600" cy="730430"/>
          </a:xfrm>
        </p:spPr>
        <p:txBody>
          <a:bodyPr>
            <a:normAutofit/>
          </a:bodyPr>
          <a:lstStyle/>
          <a:p>
            <a:pPr algn="ctr" rtl="1"/>
            <a:r>
              <a:rPr lang="fa-IR" sz="2400" dirty="0">
                <a:solidFill>
                  <a:schemeClr val="accent1">
                    <a:lumMod val="75000"/>
                  </a:schemeClr>
                </a:solidFill>
                <a:cs typeface="B Titr" panose="00000700000000000000" pitchFamily="2" charset="-78"/>
              </a:rPr>
              <a:t>روش‏های سیستم ارتباطی با شهروندان/مشتریان</a:t>
            </a:r>
            <a:endParaRPr lang="en-US" sz="2400" dirty="0">
              <a:solidFill>
                <a:schemeClr val="accent1">
                  <a:lumMod val="75000"/>
                </a:schemeClr>
              </a:solidFill>
              <a:cs typeface="B Titr" panose="00000700000000000000" pitchFamily="2" charset="-78"/>
            </a:endParaRPr>
          </a:p>
        </p:txBody>
      </p:sp>
      <p:pic>
        <p:nvPicPr>
          <p:cNvPr id="5" name="Content Placeholder 4">
            <a:extLst>
              <a:ext uri="{FF2B5EF4-FFF2-40B4-BE49-F238E27FC236}">
                <a16:creationId xmlns:a16="http://schemas.microsoft.com/office/drawing/2014/main" xmlns="" id="{AF89673A-D387-43DE-9A32-8D619C7E03C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51163" y="1466491"/>
            <a:ext cx="8755812" cy="4710021"/>
          </a:xfrm>
        </p:spPr>
      </p:pic>
    </p:spTree>
    <p:extLst>
      <p:ext uri="{BB962C8B-B14F-4D97-AF65-F5344CB8AC3E}">
        <p14:creationId xmlns:p14="http://schemas.microsoft.com/office/powerpoint/2010/main" xmlns="" val="4082056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ABC71B-C055-4B76-A1C6-D002EBF7395A}"/>
              </a:ext>
            </a:extLst>
          </p:cNvPr>
          <p:cNvSpPr>
            <a:spLocks noGrp="1"/>
          </p:cNvSpPr>
          <p:nvPr>
            <p:ph type="title"/>
          </p:nvPr>
        </p:nvSpPr>
        <p:spPr>
          <a:xfrm>
            <a:off x="838200" y="365126"/>
            <a:ext cx="11100758" cy="730430"/>
          </a:xfrm>
        </p:spPr>
        <p:txBody>
          <a:bodyPr>
            <a:normAutofit/>
          </a:bodyPr>
          <a:lstStyle/>
          <a:p>
            <a:pPr algn="ctr" rtl="1"/>
            <a:r>
              <a:rPr lang="fa-IR" sz="2400" dirty="0">
                <a:solidFill>
                  <a:schemeClr val="accent1">
                    <a:lumMod val="75000"/>
                  </a:schemeClr>
                </a:solidFill>
                <a:cs typeface="B Titr" panose="00000700000000000000" pitchFamily="2" charset="-78"/>
              </a:rPr>
              <a:t>مراحل چرخه بازخورد پیام در سامانه مدیریت ارتباطی (</a:t>
            </a:r>
            <a:r>
              <a:rPr lang="en-US" sz="2400" b="1" dirty="0">
                <a:solidFill>
                  <a:schemeClr val="accent1">
                    <a:lumMod val="75000"/>
                  </a:schemeClr>
                </a:solidFill>
                <a:cs typeface="B Titr" panose="00000700000000000000" pitchFamily="2" charset="-78"/>
              </a:rPr>
              <a:t>CRM</a:t>
            </a:r>
            <a:r>
              <a:rPr lang="fa-IR" sz="2400" dirty="0">
                <a:solidFill>
                  <a:schemeClr val="accent1">
                    <a:lumMod val="75000"/>
                  </a:schemeClr>
                </a:solidFill>
                <a:cs typeface="B Titr" panose="00000700000000000000" pitchFamily="2" charset="-78"/>
              </a:rPr>
              <a:t>)</a:t>
            </a:r>
            <a:endParaRPr lang="en-US" sz="2400" dirty="0">
              <a:solidFill>
                <a:schemeClr val="accent1">
                  <a:lumMod val="75000"/>
                </a:schemeClr>
              </a:solidFill>
              <a:cs typeface="B Titr" panose="00000700000000000000" pitchFamily="2" charset="-78"/>
            </a:endParaRPr>
          </a:p>
        </p:txBody>
      </p:sp>
      <p:pic>
        <p:nvPicPr>
          <p:cNvPr id="5" name="Content Placeholder 4">
            <a:extLst>
              <a:ext uri="{FF2B5EF4-FFF2-40B4-BE49-F238E27FC236}">
                <a16:creationId xmlns:a16="http://schemas.microsoft.com/office/drawing/2014/main" xmlns="" id="{9A6B40BC-C3B6-4C6E-A3DA-8AE6C566654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73525" y="1095557"/>
            <a:ext cx="9704717" cy="5397318"/>
          </a:xfrm>
        </p:spPr>
      </p:pic>
    </p:spTree>
    <p:extLst>
      <p:ext uri="{BB962C8B-B14F-4D97-AF65-F5344CB8AC3E}">
        <p14:creationId xmlns:p14="http://schemas.microsoft.com/office/powerpoint/2010/main" xmlns="" val="2306977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412" y="188259"/>
            <a:ext cx="9958201" cy="793376"/>
          </a:xfrm>
        </p:spPr>
        <p:txBody>
          <a:bodyPr>
            <a:noAutofit/>
          </a:bodyPr>
          <a:lstStyle/>
          <a:p>
            <a:pPr algn="ctr" rtl="1">
              <a:lnSpc>
                <a:spcPct val="150000"/>
              </a:lnSpc>
            </a:pPr>
            <a:r>
              <a:rPr lang="fa-IR" sz="2400" dirty="0">
                <a:solidFill>
                  <a:schemeClr val="accent1">
                    <a:lumMod val="75000"/>
                  </a:schemeClr>
                </a:solidFill>
                <a:cs typeface="B Titr" panose="00000700000000000000" pitchFamily="2" charset="-78"/>
              </a:rPr>
              <a:t>خصوصیات بسیار مهم در ارزیابی رضایت‏مندی شهروندان در کسب خدمات</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430307" y="981634"/>
            <a:ext cx="11168436" cy="5876365"/>
          </a:xfrm>
        </p:spPr>
        <p:txBody>
          <a:bodyPr>
            <a:normAutofit/>
          </a:bodyPr>
          <a:lstStyle/>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در دسترس بودن</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برقراری ارتباط مستمر خدمات‌رسانان و خدمات گیرندگان</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اعتباریابی</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 امنیت و ایمنی خدمات</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ارائه خدمات مناسب و کامل </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مسئولیت‌پذیری خدمت‏رسانان</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داشتن صلاحیت و مهارت لازم</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شفافیت و روشن بودن عملکرد خدمات‌رسان</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موجز بودن</a:t>
            </a:r>
          </a:p>
          <a:p>
            <a:pPr algn="just" rtl="1">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xmlns="" val="3528832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08EAD3-A124-4979-831E-CB7728DDAB0A}"/>
              </a:ext>
            </a:extLst>
          </p:cNvPr>
          <p:cNvSpPr>
            <a:spLocks noGrp="1"/>
          </p:cNvSpPr>
          <p:nvPr>
            <p:ph type="title"/>
          </p:nvPr>
        </p:nvSpPr>
        <p:spPr>
          <a:xfrm>
            <a:off x="2592925" y="147918"/>
            <a:ext cx="8911687" cy="995082"/>
          </a:xfrm>
        </p:spPr>
        <p:txBody>
          <a:bodyPr>
            <a:normAutofit fontScale="90000"/>
          </a:bodyPr>
          <a:lstStyle/>
          <a:p>
            <a:pPr algn="ctr" rtl="1"/>
            <a:r>
              <a:rPr lang="fa-IR" sz="2700" dirty="0">
                <a:solidFill>
                  <a:schemeClr val="accent1">
                    <a:lumMod val="75000"/>
                  </a:schemeClr>
                </a:solidFill>
                <a:cs typeface="B Titr" panose="00000700000000000000" pitchFamily="2" charset="-78"/>
              </a:rPr>
              <a:t>کیفیت خدمات و ابعاد آن با تأکید بر خدمات شهری</a:t>
            </a:r>
            <a:r>
              <a:rPr lang="en-US" dirty="0">
                <a:cs typeface="B Titr" panose="00000700000000000000" pitchFamily="2" charset="-78"/>
              </a:rPr>
              <a:t/>
            </a:r>
            <a:br>
              <a:rPr lang="en-US" dirty="0">
                <a:cs typeface="B Titr" panose="00000700000000000000" pitchFamily="2" charset="-78"/>
              </a:rPr>
            </a:br>
            <a:endParaRPr lang="en-US" sz="3600" dirty="0">
              <a:cs typeface="B Nazanin" panose="00000400000000000000" pitchFamily="2" charset="-78"/>
            </a:endParaRPr>
          </a:p>
        </p:txBody>
      </p:sp>
      <p:sp>
        <p:nvSpPr>
          <p:cNvPr id="3" name="Content Placeholder 2">
            <a:extLst>
              <a:ext uri="{FF2B5EF4-FFF2-40B4-BE49-F238E27FC236}">
                <a16:creationId xmlns:a16="http://schemas.microsoft.com/office/drawing/2014/main" xmlns="" id="{1E9A8247-CA7F-4526-8AEC-8E163FA712B6}"/>
              </a:ext>
            </a:extLst>
          </p:cNvPr>
          <p:cNvSpPr>
            <a:spLocks noGrp="1"/>
          </p:cNvSpPr>
          <p:nvPr>
            <p:ph idx="1"/>
          </p:nvPr>
        </p:nvSpPr>
        <p:spPr>
          <a:xfrm>
            <a:off x="995081" y="647700"/>
            <a:ext cx="10768293" cy="6210300"/>
          </a:xfrm>
        </p:spPr>
        <p:txBody>
          <a:bodyPr>
            <a:noAutofit/>
          </a:bodyPr>
          <a:lstStyle/>
          <a:p>
            <a:pPr marL="0" indent="0" algn="just" rtl="1">
              <a:lnSpc>
                <a:spcPct val="150000"/>
              </a:lnSpc>
              <a:spcBef>
                <a:spcPts val="0"/>
              </a:spcBef>
              <a:buNone/>
            </a:pPr>
            <a:r>
              <a:rPr lang="fa-IR" sz="2400" dirty="0">
                <a:solidFill>
                  <a:schemeClr val="accent1">
                    <a:lumMod val="75000"/>
                  </a:schemeClr>
                </a:solidFill>
                <a:cs typeface="B Titr" panose="00000700000000000000" pitchFamily="2" charset="-78"/>
              </a:rPr>
              <a:t>مفهوم کیفیت: </a:t>
            </a:r>
            <a:r>
              <a:rPr lang="fa-IR" sz="2400" dirty="0">
                <a:cs typeface="B Nazanin" panose="00000400000000000000" pitchFamily="2" charset="-78"/>
              </a:rPr>
              <a:t>اصولاً کیفیت مفهوم وسیعی دارد و تمام بخش‏های سازمان نسبت به آن متعهدند و هدف آنها افزایش کارآیی مجموعه است که نتیجه آن رضایت‏مندی مشتریان است. کیفیت به عنوان انطباق محصول با نیاز مشتری است و استفاده کننده از آن باید بتواند نیاز و خواسته‏های خود را از آن خدمت برآورده سازد.</a:t>
            </a:r>
          </a:p>
          <a:p>
            <a:pPr marL="0" indent="0" algn="just" rtl="1">
              <a:lnSpc>
                <a:spcPct val="150000"/>
              </a:lnSpc>
              <a:spcBef>
                <a:spcPts val="0"/>
              </a:spcBef>
              <a:buNone/>
            </a:pPr>
            <a:r>
              <a:rPr lang="fa-IR" sz="2400" dirty="0"/>
              <a:t> </a:t>
            </a:r>
            <a:r>
              <a:rPr lang="fa-IR" sz="2400" dirty="0">
                <a:solidFill>
                  <a:schemeClr val="accent1">
                    <a:lumMod val="75000"/>
                  </a:schemeClr>
                </a:solidFill>
                <a:cs typeface="B Titr" panose="00000700000000000000" pitchFamily="2" charset="-78"/>
              </a:rPr>
              <a:t>اصول کیفیت خدمات</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تعهد: اعتماد قلبی به کیفیت ارائه خدمات</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 مشتری‏گرایی: توجه به نیازهای مشتریان و جلب رضایت آنها </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اطلاعات: داشتن اطلاعات لازم در خصوص کیفیت </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توانمندسازی: نداشتن نگاه صرفاً آزاری به کارکنان</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تصمیم‏گیری: شناسایی ریشه‏ها و عوامل مشکلات و تصمیم‏گیری مناسب </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 مشارکت: همکاری خدمات‏دهندگان و خدمات‏گیرندگان در جهت بهبود فرآیند خدمات </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سود همیشگی: پیروی از استانداردها </a:t>
            </a:r>
          </a:p>
          <a:p>
            <a:pPr marL="0" indent="0" algn="just" rtl="1">
              <a:lnSpc>
                <a:spcPct val="150000"/>
              </a:lnSpc>
              <a:buNone/>
            </a:pPr>
            <a:endParaRPr lang="en-US" sz="2400" dirty="0">
              <a:cs typeface="B Nazanin" panose="00000400000000000000" pitchFamily="2" charset="-78"/>
            </a:endParaRPr>
          </a:p>
        </p:txBody>
      </p:sp>
    </p:spTree>
    <p:extLst>
      <p:ext uri="{BB962C8B-B14F-4D97-AF65-F5344CB8AC3E}">
        <p14:creationId xmlns:p14="http://schemas.microsoft.com/office/powerpoint/2010/main" xmlns="" val="18977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099" y="564776"/>
            <a:ext cx="10345513" cy="5346447"/>
          </a:xfrm>
        </p:spPr>
        <p:txBody>
          <a:bodyPr>
            <a:noAutofit/>
          </a:bodyPr>
          <a:lstStyle/>
          <a:p>
            <a:pPr marL="0" indent="0" algn="just" rtl="1">
              <a:lnSpc>
                <a:spcPct val="150000"/>
              </a:lnSpc>
              <a:spcBef>
                <a:spcPts val="0"/>
              </a:spcBef>
              <a:buNone/>
            </a:pPr>
            <a:r>
              <a:rPr lang="fa-IR" sz="2400" dirty="0">
                <a:solidFill>
                  <a:schemeClr val="accent1">
                    <a:lumMod val="75000"/>
                  </a:schemeClr>
                </a:solidFill>
                <a:cs typeface="B Titr" panose="00000700000000000000" pitchFamily="2" charset="-78"/>
              </a:rPr>
              <a:t>تعریف مدیریت: </a:t>
            </a:r>
            <a:r>
              <a:rPr lang="fa-IR" sz="2400" dirty="0">
                <a:cs typeface="B Nazanin" panose="00000400000000000000" pitchFamily="2" charset="-78"/>
              </a:rPr>
              <a:t>مدیریت </a:t>
            </a:r>
            <a:r>
              <a:rPr lang="fa-IR" sz="2400" dirty="0">
                <a:solidFill>
                  <a:schemeClr val="tx1"/>
                </a:solidFill>
                <a:cs typeface="B Nazanin" panose="00000400000000000000" pitchFamily="2" charset="-78"/>
              </a:rPr>
              <a:t>فرآیند به کارگیری مؤثر و کارآمد </a:t>
            </a:r>
            <a:r>
              <a:rPr lang="fa-IR" sz="2400" dirty="0">
                <a:cs typeface="B Nazanin" panose="00000400000000000000" pitchFamily="2" charset="-78"/>
              </a:rPr>
              <a:t>منابع مادی و انسانی در برنامه‏ریزی، سازماندهی، بسیج منابع و امکانات، هدایت و کنترل است که </a:t>
            </a:r>
            <a:r>
              <a:rPr lang="fa-IR" sz="2400" dirty="0">
                <a:solidFill>
                  <a:schemeClr val="tx1"/>
                </a:solidFill>
                <a:cs typeface="B Nazanin" panose="00000400000000000000" pitchFamily="2" charset="-78"/>
              </a:rPr>
              <a:t>برای دستیابی به اهداف سازمانی </a:t>
            </a:r>
            <a:r>
              <a:rPr lang="fa-IR" sz="2400" dirty="0">
                <a:cs typeface="B Nazanin" panose="00000400000000000000" pitchFamily="2" charset="-78"/>
              </a:rPr>
              <a:t>و بر اساس نظام ارزشی مورد قبول صورت می‏گیرد (رضائیان، 1383). بطور کلی می‏توان گفت مدیریت فعالیت و عملی است منظم که در یک موقعیت سازمان یافته به وسیله افراد و گروه‏های درگیر موضوع، برای هدایت و هماهنگی امور و در جهت دستیابی به هدف‏های معین (فردی، گروهی و سازمانی) انجام می‏شود.</a:t>
            </a:r>
          </a:p>
          <a:p>
            <a:pPr marL="0" indent="0" algn="just" rtl="1">
              <a:lnSpc>
                <a:spcPct val="150000"/>
              </a:lnSpc>
              <a:spcBef>
                <a:spcPts val="0"/>
              </a:spcBef>
              <a:buNone/>
            </a:pPr>
            <a:endParaRPr lang="fa-IR" sz="2400" dirty="0">
              <a:cs typeface="B Lotus" panose="00000400000000000000" pitchFamily="2" charset="-78"/>
            </a:endParaRPr>
          </a:p>
          <a:p>
            <a:pPr marL="0" indent="0" algn="just" rtl="1">
              <a:lnSpc>
                <a:spcPct val="150000"/>
              </a:lnSpc>
              <a:spcBef>
                <a:spcPts val="0"/>
              </a:spcBef>
              <a:buNone/>
            </a:pPr>
            <a:r>
              <a:rPr lang="fa-IR" sz="2400" dirty="0">
                <a:solidFill>
                  <a:schemeClr val="accent1">
                    <a:lumMod val="75000"/>
                  </a:schemeClr>
                </a:solidFill>
                <a:cs typeface="B Titr" panose="00000700000000000000" pitchFamily="2" charset="-78"/>
              </a:rPr>
              <a:t>تعریف مدیریت شهری: </a:t>
            </a:r>
            <a:r>
              <a:rPr lang="fa-IR" sz="2400" dirty="0">
                <a:cs typeface="B Nazanin" panose="00000400000000000000" pitchFamily="2" charset="-78"/>
              </a:rPr>
              <a:t>مدیریت شهری یک سازمان گسترده متشکل از عناصر و اجزای رسمی و غیررسمی مؤثر و ذی‏ربط به شمار می‏رود که در ابعاد مختلف اجتماعی، اقتصادی و کالبدی حیات شهری با هدف اداره، کنترل و هدایت توسعه همه جانبه و پایدار شهری عمل می‏کند. یا به طور اجمال می‏توان مدیریت شهری را ساماندهی عوامل و منابع برای پاسخگویی به نیازهای ساکنان شهر در نظر گرفت (عنایتی و فرهمند، 1389).</a:t>
            </a:r>
          </a:p>
          <a:p>
            <a:pPr marL="0" indent="0" algn="just" rtl="1">
              <a:lnSpc>
                <a:spcPct val="150000"/>
              </a:lnSpc>
              <a:buNone/>
            </a:pPr>
            <a:endParaRPr lang="en-US" sz="2400" b="1" dirty="0">
              <a:cs typeface="B Nazanin" pitchFamily="2" charset="-78"/>
            </a:endParaRPr>
          </a:p>
          <a:p>
            <a:pPr marL="0" indent="0" algn="just" rtl="1">
              <a:lnSpc>
                <a:spcPct val="150000"/>
              </a:lnSpc>
              <a:buNone/>
            </a:pPr>
            <a:endParaRPr lang="fa-IR" sz="2400" dirty="0">
              <a:cs typeface="B Lotus" panose="00000400000000000000" pitchFamily="2" charset="-78"/>
            </a:endParaRPr>
          </a:p>
          <a:p>
            <a:pPr marL="0" indent="0" algn="just" rtl="1">
              <a:lnSpc>
                <a:spcPct val="150000"/>
              </a:lnSpc>
              <a:buNone/>
            </a:pPr>
            <a:endParaRPr lang="fa-IR" sz="2400" dirty="0">
              <a:cs typeface="B Lotus" panose="00000400000000000000" pitchFamily="2" charset="-78"/>
            </a:endParaRPr>
          </a:p>
        </p:txBody>
      </p:sp>
    </p:spTree>
    <p:extLst>
      <p:ext uri="{BB962C8B-B14F-4D97-AF65-F5344CB8AC3E}">
        <p14:creationId xmlns:p14="http://schemas.microsoft.com/office/powerpoint/2010/main" xmlns="" val="706807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a:solidFill>
                  <a:schemeClr val="accent1">
                    <a:lumMod val="75000"/>
                  </a:schemeClr>
                </a:solidFill>
                <a:cs typeface="B Titr" panose="00000700000000000000" pitchFamily="2" charset="-78"/>
              </a:rPr>
              <a:t>مدیریت کیفیت جامع خدمات</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968188" y="1371600"/>
            <a:ext cx="10536424" cy="4953000"/>
          </a:xfrm>
        </p:spPr>
        <p:txBody>
          <a:bodyPr>
            <a:normAutofit/>
          </a:bodyPr>
          <a:lstStyle/>
          <a:p>
            <a:pPr marL="0" indent="0" algn="just" rtl="1">
              <a:lnSpc>
                <a:spcPct val="160000"/>
              </a:lnSpc>
              <a:spcBef>
                <a:spcPts val="0"/>
              </a:spcBef>
              <a:buNone/>
            </a:pPr>
            <a:r>
              <a:rPr lang="fa-IR" sz="2400" dirty="0">
                <a:cs typeface="B Nazanin" panose="00000400000000000000" pitchFamily="2" charset="-78"/>
              </a:rPr>
              <a:t>مدیریت کیفیت جامع ساختار نظام یافته‏ای است که بر بهبود مستمر تمامی فعالیت‏های درونی یک سازمان تأکید می‏کند. هدف نهایی مدیریت کیفیت جامع؛ بهبود کیفیت محصولات و خدمات (شهری) از طریق ارتقاء منابع انسانی، فرآیندها و تجهیزات موجود و به موازات آن کاهش هزینه‏های حوزه عملیاتی است.</a:t>
            </a:r>
          </a:p>
          <a:p>
            <a:pPr marL="0" indent="0" algn="just" rtl="1">
              <a:lnSpc>
                <a:spcPct val="160000"/>
              </a:lnSpc>
              <a:spcBef>
                <a:spcPts val="0"/>
              </a:spcBef>
              <a:buNone/>
            </a:pPr>
            <a:r>
              <a:rPr lang="fa-IR" sz="2400" dirty="0">
                <a:cs typeface="B Nazanin" panose="00000400000000000000" pitchFamily="2" charset="-78"/>
              </a:rPr>
              <a:t>مدیریت کیفیت جامع، نگرشی است که بر مبنای آن مدیریت سازمان با مشارکت تمامی کارکنان، مشتریان و تأمین‏کنندگان به بهبود مستمر کیفیت که منجر به رضایت مشتری می‏شود، می‏پردازد.  </a:t>
            </a:r>
          </a:p>
          <a:p>
            <a:pPr marL="0" indent="0" algn="just" rtl="1">
              <a:lnSpc>
                <a:spcPct val="160000"/>
              </a:lnSpc>
              <a:spcBef>
                <a:spcPts val="0"/>
              </a:spcBef>
              <a:buNone/>
            </a:pPr>
            <a:r>
              <a:rPr lang="fa-IR" sz="2400" dirty="0">
                <a:cs typeface="B Nazanin" panose="00000400000000000000" pitchFamily="2" charset="-78"/>
              </a:rPr>
              <a:t>کیفیت خدمات در سازمان‏ها نقش مهمی را ایفا می‌کند، چون کیفیت خدمت برتر تنها یک استراتژی انتخابی یا اختیاری نیست، بلکه کیفیت خدمت برتر دقیقاً وجه تمایز بین سازمان‏های موفق و سازمان‏های ناکارا است</a:t>
            </a:r>
            <a:r>
              <a:rPr lang="fa-IR" sz="2400" dirty="0">
                <a:cs typeface="B Lotus" panose="00000400000000000000" pitchFamily="2" charset="-78"/>
              </a:rPr>
              <a:t>. </a:t>
            </a:r>
            <a:endParaRPr lang="en-US" sz="2400" dirty="0">
              <a:cs typeface="B Lotus" panose="00000400000000000000" pitchFamily="2" charset="-78"/>
            </a:endParaRPr>
          </a:p>
        </p:txBody>
      </p:sp>
    </p:spTree>
    <p:extLst>
      <p:ext uri="{BB962C8B-B14F-4D97-AF65-F5344CB8AC3E}">
        <p14:creationId xmlns:p14="http://schemas.microsoft.com/office/powerpoint/2010/main" xmlns="" val="4210931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4812"/>
            <a:ext cx="8911687" cy="981635"/>
          </a:xfrm>
        </p:spPr>
        <p:txBody>
          <a:bodyPr>
            <a:normAutofit/>
          </a:bodyPr>
          <a:lstStyle/>
          <a:p>
            <a:pPr algn="r" rtl="1"/>
            <a:r>
              <a:rPr lang="fa-IR" sz="2400" dirty="0">
                <a:solidFill>
                  <a:schemeClr val="accent1">
                    <a:lumMod val="75000"/>
                  </a:schemeClr>
                </a:solidFill>
                <a:cs typeface="B Titr" panose="00000700000000000000" pitchFamily="2" charset="-78"/>
              </a:rPr>
              <a:t>جوایز کیفیت در خدمات</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129553" y="900953"/>
            <a:ext cx="10375060" cy="5957047"/>
          </a:xfrm>
        </p:spPr>
        <p:txBody>
          <a:bodyPr>
            <a:normAutofit/>
          </a:bodyPr>
          <a:lstStyle/>
          <a:p>
            <a:pPr marL="0" indent="0" algn="just" rtl="1">
              <a:lnSpc>
                <a:spcPct val="150000"/>
              </a:lnSpc>
              <a:spcBef>
                <a:spcPts val="0"/>
              </a:spcBef>
              <a:buNone/>
            </a:pPr>
            <a:r>
              <a:rPr lang="fa-IR" sz="2400" dirty="0">
                <a:cs typeface="B Nazanin" panose="00000400000000000000" pitchFamily="2" charset="-78"/>
              </a:rPr>
              <a:t>از جمله مفاهیم جدیدی که امروزه در بسیاری از کشورهای جهان جایگاه قابل توجهی پیدا نموده، سازماندهی مدل‏های سرآمدی کسب و کار و جوایز ملی کیفیت است که بر اساس آن سازمان‏ها و بنگاه‏های مختلف مورد ارزیابی و مقایسه قرار گرفته و با ایجاد فضای رقابتی، حرکت به سمت بهبود و ارتقاء را در آنها تقویت می‏نمایند.</a:t>
            </a:r>
          </a:p>
          <a:p>
            <a:pPr marL="0" indent="0" algn="just" rtl="1">
              <a:lnSpc>
                <a:spcPct val="150000"/>
              </a:lnSpc>
              <a:spcBef>
                <a:spcPts val="0"/>
              </a:spcBef>
              <a:buNone/>
            </a:pPr>
            <a:r>
              <a:rPr lang="fa-IR" sz="2400" dirty="0">
                <a:cs typeface="B Nazanin" panose="00000400000000000000" pitchFamily="2" charset="-78"/>
              </a:rPr>
              <a:t> در تاریخچه کوتاه جوایز ملی کیفیت سه جایزه در انقلاب کیفی ژاپن، اروپای غربی و آمریکا نقش کلیدی ایفا کردند. این سه عبارتند از جایزه دمینگ، جایزه کیفیت اروپا و جایزه ملی مالکوم بالدریج.</a:t>
            </a:r>
          </a:p>
          <a:p>
            <a:pPr marL="0" indent="0" algn="just" rtl="1">
              <a:lnSpc>
                <a:spcPct val="150000"/>
              </a:lnSpc>
              <a:spcBef>
                <a:spcPts val="0"/>
              </a:spcBef>
              <a:buNone/>
            </a:pPr>
            <a:r>
              <a:rPr lang="fa-IR" sz="2400" dirty="0">
                <a:cs typeface="B Nazanin" panose="00000400000000000000" pitchFamily="2" charset="-78"/>
              </a:rPr>
              <a:t> موفقیت این جوایز در ارتقاء عملکرد و قدرت رقابتی صنایع این کشورها، باعث جلب توجه جهانی به آنها شده است. بسیاری از کشورها برنامه‏های جایزه‏شان را بر مبنای این سه جایزه طراحی کردند. </a:t>
            </a:r>
          </a:p>
          <a:p>
            <a:pPr marL="0" indent="0" algn="just" rtl="1">
              <a:lnSpc>
                <a:spcPct val="150000"/>
              </a:lnSpc>
              <a:spcBef>
                <a:spcPts val="0"/>
              </a:spcBef>
              <a:buNone/>
            </a:pPr>
            <a:r>
              <a:rPr lang="fa-IR" sz="2400" dirty="0">
                <a:cs typeface="B Nazanin" panose="00000400000000000000" pitchFamily="2" charset="-78"/>
              </a:rPr>
              <a:t> برنده شدن و کسب هر یک از این جوایز، بالاترین افتخاری است که یک سازمان می‏تواند در زمینه کیفیت به دست آورد و این موفقیت، سازمان را در سطح ملی و بین‏المللی به عنوان صاحب کیفیت برتر خواهد شناساند.</a:t>
            </a:r>
            <a:endParaRPr lang="en-US" sz="2400" dirty="0">
              <a:cs typeface="B Nazanin" panose="00000400000000000000" pitchFamily="2" charset="-78"/>
            </a:endParaRPr>
          </a:p>
        </p:txBody>
      </p:sp>
    </p:spTree>
    <p:extLst>
      <p:ext uri="{BB962C8B-B14F-4D97-AF65-F5344CB8AC3E}">
        <p14:creationId xmlns:p14="http://schemas.microsoft.com/office/powerpoint/2010/main" xmlns="" val="3850326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a:solidFill>
                  <a:schemeClr val="accent1">
                    <a:lumMod val="75000"/>
                  </a:schemeClr>
                </a:solidFill>
                <a:cs typeface="B Titr" panose="00000700000000000000" pitchFamily="2" charset="-78"/>
              </a:rPr>
              <a:t>جایزه دمینگ</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739589" y="1438835"/>
            <a:ext cx="10765024" cy="4472387"/>
          </a:xfrm>
        </p:spPr>
        <p:txBody>
          <a:bodyPr>
            <a:normAutofit/>
          </a:bodyPr>
          <a:lstStyle/>
          <a:p>
            <a:pPr marL="0" indent="0" algn="just" rtl="1">
              <a:lnSpc>
                <a:spcPct val="150000"/>
              </a:lnSpc>
              <a:spcBef>
                <a:spcPts val="0"/>
              </a:spcBef>
              <a:buNone/>
            </a:pPr>
            <a:r>
              <a:rPr lang="fa-IR" sz="2400" dirty="0">
                <a:cs typeface="B Nazanin" panose="00000400000000000000" pitchFamily="2" charset="-78"/>
              </a:rPr>
              <a:t>هدف عمده این جایزه، گسترش کیفیت از طریق شناسایی و معرفی فعالیت‏های بهبود عملکرد ناشی از اجرای موفقیت‏آمیز کنترل کیفیت جامع و نیز کنترل کیفیت در سطح شرکت است که مبتنی بر فنون و تکنیک‏های کنترل کیفیت آماری باشد. جایزه به طور سالانه در سه سطح (جایزه دمینگ برای افراد حقیقی - جایزه کاربردی دمینگ و جایزه کنترل کیفیت برای کارخانه‏ها) اعطا می‏شود. مواردی که در این جایزه مورد ملاحظه قرار می‏گیرند، عبارتند از "خط‏مشی‏ها، سازماندهی، اطلاعات، استانداردسازی، بهسازی و بکارگیری منابع انسانی، فعالیت‏های تضمین کیفیت، فعالیت‏های کنترل/ نگهداری، فعالیت‏های بهبود، آثار و نتایج و برنامه‏های آینده"</a:t>
            </a:r>
            <a:endParaRPr lang="en-US" sz="2400" dirty="0">
              <a:cs typeface="B Nazanin" panose="00000400000000000000" pitchFamily="2" charset="-78"/>
            </a:endParaRPr>
          </a:p>
        </p:txBody>
      </p:sp>
    </p:spTree>
    <p:extLst>
      <p:ext uri="{BB962C8B-B14F-4D97-AF65-F5344CB8AC3E}">
        <p14:creationId xmlns:p14="http://schemas.microsoft.com/office/powerpoint/2010/main" xmlns="" val="4201806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74486"/>
            <a:ext cx="8911687" cy="774384"/>
          </a:xfrm>
        </p:spPr>
        <p:txBody>
          <a:bodyPr>
            <a:normAutofit/>
          </a:bodyPr>
          <a:lstStyle/>
          <a:p>
            <a:pPr algn="r" rtl="1"/>
            <a:r>
              <a:rPr lang="fa-IR" sz="2400" dirty="0">
                <a:solidFill>
                  <a:schemeClr val="accent1">
                    <a:lumMod val="75000"/>
                  </a:schemeClr>
                </a:solidFill>
                <a:cs typeface="B Titr" panose="00000700000000000000" pitchFamily="2" charset="-78"/>
              </a:rPr>
              <a:t>جایزه کیفیت ملی مالکوم بالدریج</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264024" y="860611"/>
            <a:ext cx="10240588" cy="5836023"/>
          </a:xfrm>
        </p:spPr>
        <p:txBody>
          <a:bodyPr>
            <a:normAutofit/>
          </a:bodyPr>
          <a:lstStyle/>
          <a:p>
            <a:pPr marL="0" indent="0" algn="just" rtl="1">
              <a:lnSpc>
                <a:spcPct val="150000"/>
              </a:lnSpc>
              <a:spcBef>
                <a:spcPts val="0"/>
              </a:spcBef>
              <a:buNone/>
            </a:pPr>
            <a:r>
              <a:rPr lang="fa-IR" sz="2400" dirty="0">
                <a:cs typeface="B Nazanin" panose="00000400000000000000" pitchFamily="2" charset="-78"/>
              </a:rPr>
              <a:t>این جایزه به منظور شناسایی میزان دستیابی سازمان‏های آمریکایی به کیفیت و عملکرد و میزان رشد و آگاهی آنها نسبت به اهمیت کیفیت و برتری عملکرد تحت یک قالب رقابتی ایجاد گردیده است. این جایزه به صورت رقابتی و حداکثر به دو برنده در سه زمینه تولیدی، خدماتی و سازمان‏های تجاری کوچک اعطا می‏شود. اما بعداً مراکز درمانی و آموزشی نیز جزو حوزه این جایزه قرار گرفتند. </a:t>
            </a:r>
          </a:p>
          <a:p>
            <a:pPr marL="0" indent="0" algn="just" rtl="1">
              <a:lnSpc>
                <a:spcPct val="150000"/>
              </a:lnSpc>
              <a:spcBef>
                <a:spcPts val="0"/>
              </a:spcBef>
              <a:buNone/>
            </a:pPr>
            <a:r>
              <a:rPr lang="fa-IR" sz="2400" dirty="0">
                <a:cs typeface="B Nazanin" panose="00000400000000000000" pitchFamily="2" charset="-78"/>
              </a:rPr>
              <a:t>این چارچوب دو فرض کلیدی دارد: فرض نخست اینکه مدیریت ارشد عامل مهم تحرک سازمان است. به این ترتیب این جایزه نیز همانند سایر جوایز نقش حیاتی مدیریت ارشد را در تعیین اهداف، ارزش‏ها و سیستم‌هایی که تلاش‌های بهبود مستمر عملکرد و جهت‏گیری‏های خارجی را راهنمایی کند، برجسته می‏نماید. فرض دوم این است که هدف اساسی فرآیند کیفیت، بهبود کیفیت و فایده برای مشتریان است. این مدل فرض می‌کند که حداکثر شدن رضایت مشتری یکی از اهداف بسیار مهم شرکت بوده و سودآوری را برای سازمان در پی خواهد داشت. </a:t>
            </a:r>
            <a:r>
              <a:rPr lang="fa-IR" dirty="0"/>
              <a:t> </a:t>
            </a:r>
            <a:endParaRPr lang="en-US" dirty="0">
              <a:latin typeface="Britannic Bold" panose="020B0903060703020204" pitchFamily="34" charset="0"/>
              <a:cs typeface="B Lotus" panose="00000400000000000000" pitchFamily="2" charset="-78"/>
            </a:endParaRPr>
          </a:p>
        </p:txBody>
      </p:sp>
    </p:spTree>
    <p:extLst>
      <p:ext uri="{BB962C8B-B14F-4D97-AF65-F5344CB8AC3E}">
        <p14:creationId xmlns:p14="http://schemas.microsoft.com/office/powerpoint/2010/main" xmlns="" val="236874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8E35C4-978A-425F-9C18-C43FD15CE4F7}"/>
              </a:ext>
            </a:extLst>
          </p:cNvPr>
          <p:cNvSpPr>
            <a:spLocks noGrp="1"/>
          </p:cNvSpPr>
          <p:nvPr>
            <p:ph type="title"/>
          </p:nvPr>
        </p:nvSpPr>
        <p:spPr>
          <a:xfrm>
            <a:off x="2592925" y="258792"/>
            <a:ext cx="8911687" cy="1043797"/>
          </a:xfrm>
        </p:spPr>
        <p:txBody>
          <a:bodyPr>
            <a:normAutofit fontScale="90000"/>
          </a:bodyPr>
          <a:lstStyle/>
          <a:p>
            <a:pPr algn="ctr" rtl="1">
              <a:lnSpc>
                <a:spcPct val="150000"/>
              </a:lnSpc>
            </a:pPr>
            <a:r>
              <a:rPr lang="fa-IR" sz="2400" dirty="0">
                <a:solidFill>
                  <a:schemeClr val="accent1">
                    <a:lumMod val="75000"/>
                  </a:schemeClr>
                </a:solidFill>
                <a:cs typeface="B Titr" panose="00000700000000000000" pitchFamily="2" charset="-78"/>
              </a:rPr>
              <a:t>چارچوب جایزه ملی کیفیت مالکوم بالدریج،</a:t>
            </a:r>
            <a:r>
              <a:rPr lang="en-US" sz="2400" dirty="0">
                <a:solidFill>
                  <a:schemeClr val="accent1">
                    <a:lumMod val="75000"/>
                  </a:schemeClr>
                </a:solidFill>
                <a:cs typeface="B Titr" panose="00000700000000000000" pitchFamily="2" charset="-78"/>
              </a:rPr>
              <a:t> </a:t>
            </a:r>
            <a:r>
              <a:rPr lang="fa-IR" sz="2400" dirty="0">
                <a:solidFill>
                  <a:schemeClr val="accent1">
                    <a:lumMod val="75000"/>
                  </a:schemeClr>
                </a:solidFill>
                <a:cs typeface="B Titr" panose="00000700000000000000" pitchFamily="2" charset="-78"/>
              </a:rPr>
              <a:t>رویکرد سیستمی (2005)</a:t>
            </a:r>
            <a:r>
              <a:rPr lang="en-US" sz="2400" dirty="0">
                <a:solidFill>
                  <a:schemeClr val="accent1">
                    <a:lumMod val="75000"/>
                  </a:schemeClr>
                </a:solidFill>
                <a:cs typeface="B Titr" panose="00000700000000000000" pitchFamily="2" charset="-78"/>
              </a:rPr>
              <a:t/>
            </a:r>
            <a:br>
              <a:rPr lang="en-US" sz="2400" dirty="0">
                <a:solidFill>
                  <a:schemeClr val="accent1">
                    <a:lumMod val="75000"/>
                  </a:schemeClr>
                </a:solidFill>
                <a:cs typeface="B Titr" panose="00000700000000000000" pitchFamily="2" charset="-78"/>
              </a:rPr>
            </a:br>
            <a:r>
              <a:rPr lang="en-US" sz="2400" dirty="0">
                <a:solidFill>
                  <a:schemeClr val="accent1">
                    <a:lumMod val="75000"/>
                  </a:schemeClr>
                </a:solidFill>
                <a:cs typeface="B Titr" panose="00000700000000000000" pitchFamily="2" charset="-78"/>
              </a:rPr>
              <a:t>  </a:t>
            </a:r>
            <a:r>
              <a:rPr lang="fa-IR" sz="2400" dirty="0">
                <a:solidFill>
                  <a:schemeClr val="accent1">
                    <a:lumMod val="75000"/>
                  </a:schemeClr>
                </a:solidFill>
                <a:cs typeface="B Titr" panose="00000700000000000000" pitchFamily="2" charset="-78"/>
              </a:rPr>
              <a:t>(سید جوادین و کیماسی، 1384)</a:t>
            </a:r>
            <a:endParaRPr lang="en-US" sz="2400" dirty="0">
              <a:solidFill>
                <a:schemeClr val="accent1">
                  <a:lumMod val="75000"/>
                </a:schemeClr>
              </a:solidFill>
              <a:cs typeface="B Titr" panose="00000700000000000000" pitchFamily="2" charset="-78"/>
            </a:endParaRPr>
          </a:p>
        </p:txBody>
      </p:sp>
      <p:pic>
        <p:nvPicPr>
          <p:cNvPr id="5" name="Content Placeholder 4">
            <a:extLst>
              <a:ext uri="{FF2B5EF4-FFF2-40B4-BE49-F238E27FC236}">
                <a16:creationId xmlns:a16="http://schemas.microsoft.com/office/drawing/2014/main" xmlns="" id="{541C527B-02BF-41D3-B8BF-886CC73841C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16200000">
            <a:off x="3937960" y="-772067"/>
            <a:ext cx="5227609" cy="9514940"/>
          </a:xfrm>
        </p:spPr>
      </p:pic>
    </p:spTree>
    <p:extLst>
      <p:ext uri="{BB962C8B-B14F-4D97-AF65-F5344CB8AC3E}">
        <p14:creationId xmlns:p14="http://schemas.microsoft.com/office/powerpoint/2010/main" xmlns="" val="3023152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a:solidFill>
                  <a:schemeClr val="accent1">
                    <a:lumMod val="75000"/>
                  </a:schemeClr>
                </a:solidFill>
                <a:cs typeface="B Titr" panose="00000700000000000000" pitchFamily="2" charset="-78"/>
              </a:rPr>
              <a:t>جایزه کیفیت خدمات اروپا</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210235" y="1102659"/>
            <a:ext cx="10294377" cy="5553635"/>
          </a:xfrm>
        </p:spPr>
        <p:txBody>
          <a:bodyPr>
            <a:normAutofit/>
          </a:bodyPr>
          <a:lstStyle/>
          <a:p>
            <a:pPr marL="0" indent="0" algn="just" rtl="1">
              <a:lnSpc>
                <a:spcPct val="150000"/>
              </a:lnSpc>
              <a:spcBef>
                <a:spcPts val="0"/>
              </a:spcBef>
              <a:buNone/>
            </a:pPr>
            <a:r>
              <a:rPr lang="fa-IR" sz="2400" dirty="0">
                <a:cs typeface="B Nazanin" panose="00000400000000000000" pitchFamily="2" charset="-78"/>
              </a:rPr>
              <a:t>هدف عمده آن شناسایی، حمایت و تشویق سازمان‏های اروپایی برای توسعه مدیریت کیفیت جامع است. متولی و مسئول اعطای آن بنیاد مدیریت کیفیت اروپاست. این مدل ابزاری عملی است که از آن می‏توان به عنوان ابزاری برای: خود ارزیابی، مبنای مقایسه با سازمان‏های دیگر، راهنمایی جهت شناسایی حوزه‏های بهبود، پایه‏ای برای واژگان رایج و روش فکر کردن و نیز ساختاری برای سیستم مدیریت استفاده نمود.</a:t>
            </a:r>
          </a:p>
          <a:p>
            <a:pPr marL="0" indent="0" algn="just" rtl="1">
              <a:lnSpc>
                <a:spcPct val="150000"/>
              </a:lnSpc>
              <a:spcBef>
                <a:spcPts val="0"/>
              </a:spcBef>
              <a:buNone/>
            </a:pPr>
            <a:r>
              <a:rPr lang="fa-IR" sz="2400" dirty="0">
                <a:cs typeface="B Nazanin" panose="00000400000000000000" pitchFamily="2" charset="-78"/>
              </a:rPr>
              <a:t>عناصری که جایزه کیفیت اروپا آنها را لحاظ می‏کند، عبارتند از: رهبری، سیاست و استراتژی مدیریت افراد و منابع، فرآیندهای سازمان، رضایت مشتری، رضایت افراد، تأثیر بر جامعه و نتایج تجاری. این مدل دارای دو قسمت جهت‏ دهنده‏ها و نتایج است. جهت دهنده‏ها، خط‏مشی‏ها و فرایندهایی هستند که به تجارت جهت می‏دهند و تبدیل داده‏ها را به ستاده‏ها تسهیل می‏کنند. نتایج نیز ابزاری برای اندازه‏گیری ورودی و خروجی به دست آمده برای سازمان هستند.</a:t>
            </a:r>
            <a:endParaRPr lang="en-US" sz="2400" dirty="0">
              <a:cs typeface="B Nazanin" panose="00000400000000000000" pitchFamily="2" charset="-78"/>
            </a:endParaRPr>
          </a:p>
        </p:txBody>
      </p:sp>
    </p:spTree>
    <p:extLst>
      <p:ext uri="{BB962C8B-B14F-4D97-AF65-F5344CB8AC3E}">
        <p14:creationId xmlns:p14="http://schemas.microsoft.com/office/powerpoint/2010/main" xmlns="" val="4255126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4B4CAA-DB6F-4091-A031-0DE5551D5691}"/>
              </a:ext>
            </a:extLst>
          </p:cNvPr>
          <p:cNvSpPr>
            <a:spLocks noGrp="1"/>
          </p:cNvSpPr>
          <p:nvPr>
            <p:ph type="title"/>
          </p:nvPr>
        </p:nvSpPr>
        <p:spPr/>
        <p:txBody>
          <a:bodyPr>
            <a:normAutofit/>
          </a:bodyPr>
          <a:lstStyle/>
          <a:p>
            <a:pPr algn="ctr" rtl="1"/>
            <a:r>
              <a:rPr lang="fa-IR" sz="2400" dirty="0">
                <a:solidFill>
                  <a:schemeClr val="accent1">
                    <a:lumMod val="75000"/>
                  </a:schemeClr>
                </a:solidFill>
                <a:cs typeface="B Titr" panose="00000700000000000000" pitchFamily="2" charset="-78"/>
              </a:rPr>
              <a:t>مدل ارزیابی جایزه کیفیت اروپا</a:t>
            </a:r>
            <a:r>
              <a:rPr lang="en-US" sz="2400" dirty="0">
                <a:solidFill>
                  <a:schemeClr val="accent1">
                    <a:lumMod val="75000"/>
                  </a:schemeClr>
                </a:solidFill>
                <a:cs typeface="B Titr" panose="00000700000000000000" pitchFamily="2" charset="-78"/>
              </a:rPr>
              <a:t> </a:t>
            </a:r>
            <a:r>
              <a:rPr lang="en-US" sz="2400" dirty="0">
                <a:solidFill>
                  <a:schemeClr val="accent1">
                    <a:lumMod val="75000"/>
                  </a:schemeClr>
                </a:solidFill>
                <a:latin typeface="Times" panose="02020603060405020304" pitchFamily="18" charset="0"/>
                <a:cs typeface="B Titr" panose="00000700000000000000" pitchFamily="2" charset="-78"/>
              </a:rPr>
              <a:t>(</a:t>
            </a:r>
            <a:r>
              <a:rPr lang="en-US" sz="2400" dirty="0" err="1">
                <a:solidFill>
                  <a:schemeClr val="accent1">
                    <a:lumMod val="75000"/>
                  </a:schemeClr>
                </a:solidFill>
                <a:latin typeface="Times" panose="02020603060405020304" pitchFamily="18" charset="0"/>
                <a:cs typeface="B Titr" panose="00000700000000000000" pitchFamily="2" charset="-78"/>
              </a:rPr>
              <a:t>Ghobadian</a:t>
            </a:r>
            <a:r>
              <a:rPr lang="en-US" sz="2400" dirty="0">
                <a:solidFill>
                  <a:schemeClr val="accent1">
                    <a:lumMod val="75000"/>
                  </a:schemeClr>
                </a:solidFill>
                <a:latin typeface="Times" panose="02020603060405020304" pitchFamily="18" charset="0"/>
                <a:cs typeface="B Titr" panose="00000700000000000000" pitchFamily="2" charset="-78"/>
              </a:rPr>
              <a:t> &amp; Seng, 1996) </a:t>
            </a:r>
            <a:r>
              <a:rPr lang="fa-IR" sz="2400" dirty="0">
                <a:solidFill>
                  <a:schemeClr val="accent1">
                    <a:lumMod val="75000"/>
                  </a:schemeClr>
                </a:solidFill>
                <a:latin typeface="Times" panose="02020603060405020304" pitchFamily="18" charset="0"/>
                <a:cs typeface="B Titr" panose="00000700000000000000" pitchFamily="2" charset="-78"/>
              </a:rPr>
              <a:t> </a:t>
            </a:r>
            <a:endParaRPr lang="en-US" sz="2400" dirty="0">
              <a:solidFill>
                <a:schemeClr val="accent1">
                  <a:lumMod val="75000"/>
                </a:schemeClr>
              </a:solidFill>
              <a:latin typeface="Times" panose="02020603060405020304" pitchFamily="18" charset="0"/>
            </a:endParaRPr>
          </a:p>
        </p:txBody>
      </p:sp>
      <p:pic>
        <p:nvPicPr>
          <p:cNvPr id="5" name="Content Placeholder 4">
            <a:extLst>
              <a:ext uri="{FF2B5EF4-FFF2-40B4-BE49-F238E27FC236}">
                <a16:creationId xmlns:a16="http://schemas.microsoft.com/office/drawing/2014/main" xmlns="" id="{4785A03C-BB0D-411B-93D0-3A15912B15B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5400000">
            <a:off x="4181002" y="-497522"/>
            <a:ext cx="4663884" cy="8798943"/>
          </a:xfrm>
        </p:spPr>
      </p:pic>
    </p:spTree>
    <p:extLst>
      <p:ext uri="{BB962C8B-B14F-4D97-AF65-F5344CB8AC3E}">
        <p14:creationId xmlns:p14="http://schemas.microsoft.com/office/powerpoint/2010/main" xmlns="" val="2754633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a:solidFill>
                  <a:schemeClr val="accent1">
                    <a:lumMod val="75000"/>
                  </a:schemeClr>
                </a:solidFill>
                <a:cs typeface="B Titr" panose="00000700000000000000" pitchFamily="2" charset="-78"/>
              </a:rPr>
              <a:t>جایزه ملی کیفیت خدمات ایران</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304366" y="1358153"/>
            <a:ext cx="10200246" cy="5486400"/>
          </a:xfrm>
        </p:spPr>
        <p:txBody>
          <a:bodyPr>
            <a:normAutofit/>
          </a:bodyPr>
          <a:lstStyle/>
          <a:p>
            <a:pPr marL="0" indent="0" algn="just" rtl="1">
              <a:lnSpc>
                <a:spcPct val="150000"/>
              </a:lnSpc>
              <a:spcBef>
                <a:spcPts val="0"/>
              </a:spcBef>
              <a:buNone/>
            </a:pPr>
            <a:r>
              <a:rPr lang="fa-IR" sz="2400" dirty="0">
                <a:cs typeface="B Nazanin" panose="00000400000000000000" pitchFamily="2" charset="-78"/>
              </a:rPr>
              <a:t>مدل سرآمدی جایزه ملی کیفیت ایران با الگوگیری از آخرین ویرایش مدل سرآمدی کسب و کار بنیاد مدیریت کیفیت اروپا طرح‏ریزی شده است. این مدل ساختاری غیرتجویزی داشته و از 9 معیار اصلی و ۳۲ معیار فرعی تشکیل شده است. پنجم معیار اول تحت عنوان "توانمندسازها" و چهار معیار دوم تحت عنوان "نتایج" سازماندهی شده است.</a:t>
            </a:r>
          </a:p>
          <a:p>
            <a:pPr marL="0" indent="0" algn="just" rtl="1">
              <a:lnSpc>
                <a:spcPct val="150000"/>
              </a:lnSpc>
              <a:spcBef>
                <a:spcPts val="0"/>
              </a:spcBef>
              <a:buNone/>
            </a:pPr>
            <a:r>
              <a:rPr lang="fa-IR" sz="2400" dirty="0">
                <a:cs typeface="B Nazanin" panose="00000400000000000000" pitchFamily="2" charset="-78"/>
              </a:rPr>
              <a:t> مدل جایزه ملی کیفیت ایران بر ۸ ارزش بنیادین سرآمدی استوار است. این ارزش‏ها و مفاهیم بنیادین عبارتند از: نتیجه‏گیری، مشتری‌مداری، رهبری و ثبات در مقاصد، مدیریت بر اساس فرایندها و واقعیات، مشارکت و توسعه منابع انسانی، یادگیری و نوآوری و بهبود مداوم، توسعه شراکت‏ها و مسئولیت‏های اجتماعی.  </a:t>
            </a:r>
            <a:endParaRPr lang="en-US" sz="2400" dirty="0">
              <a:cs typeface="B Nazanin" panose="00000400000000000000" pitchFamily="2" charset="-78"/>
            </a:endParaRPr>
          </a:p>
        </p:txBody>
      </p:sp>
    </p:spTree>
    <p:extLst>
      <p:ext uri="{BB962C8B-B14F-4D97-AF65-F5344CB8AC3E}">
        <p14:creationId xmlns:p14="http://schemas.microsoft.com/office/powerpoint/2010/main" xmlns="" val="2489978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50E064-2059-4364-A852-EE63487DAA4A}"/>
              </a:ext>
            </a:extLst>
          </p:cNvPr>
          <p:cNvSpPr>
            <a:spLocks noGrp="1"/>
          </p:cNvSpPr>
          <p:nvPr>
            <p:ph type="title"/>
          </p:nvPr>
        </p:nvSpPr>
        <p:spPr>
          <a:xfrm>
            <a:off x="2592925" y="379562"/>
            <a:ext cx="8911687" cy="1088685"/>
          </a:xfrm>
        </p:spPr>
        <p:txBody>
          <a:bodyPr>
            <a:normAutofit/>
          </a:bodyPr>
          <a:lstStyle/>
          <a:p>
            <a:pPr algn="ctr" rtl="1"/>
            <a:r>
              <a:rPr lang="fa-IR" sz="2400" dirty="0">
                <a:solidFill>
                  <a:schemeClr val="accent1">
                    <a:lumMod val="75000"/>
                  </a:schemeClr>
                </a:solidFill>
                <a:cs typeface="B Titr" panose="00000700000000000000" pitchFamily="2" charset="-78"/>
              </a:rPr>
              <a:t>مدل جایزه ملی کیفیت ایران (سید جوادین و کیماسی، 1384)</a:t>
            </a:r>
            <a:endParaRPr lang="en-US" sz="2400" dirty="0">
              <a:solidFill>
                <a:schemeClr val="accent1">
                  <a:lumMod val="75000"/>
                </a:schemeClr>
              </a:solidFill>
              <a:cs typeface="B Titr" panose="00000700000000000000" pitchFamily="2" charset="-78"/>
            </a:endParaRPr>
          </a:p>
        </p:txBody>
      </p:sp>
      <p:pic>
        <p:nvPicPr>
          <p:cNvPr id="5" name="Content Placeholder 4">
            <a:extLst>
              <a:ext uri="{FF2B5EF4-FFF2-40B4-BE49-F238E27FC236}">
                <a16:creationId xmlns:a16="http://schemas.microsoft.com/office/drawing/2014/main" xmlns="" id="{3B1E99A3-749D-49AD-AEC8-A01D6E389D8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303253" y="1138686"/>
            <a:ext cx="8445260" cy="5339751"/>
          </a:xfrm>
        </p:spPr>
      </p:pic>
    </p:spTree>
    <p:extLst>
      <p:ext uri="{BB962C8B-B14F-4D97-AF65-F5344CB8AC3E}">
        <p14:creationId xmlns:p14="http://schemas.microsoft.com/office/powerpoint/2010/main" xmlns="" val="2204472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D89A0-8641-44E4-9CC7-E65679523672}"/>
              </a:ext>
            </a:extLst>
          </p:cNvPr>
          <p:cNvSpPr>
            <a:spLocks noGrp="1"/>
          </p:cNvSpPr>
          <p:nvPr>
            <p:ph type="title"/>
          </p:nvPr>
        </p:nvSpPr>
        <p:spPr>
          <a:xfrm>
            <a:off x="2592925" y="224287"/>
            <a:ext cx="8911687" cy="655607"/>
          </a:xfrm>
        </p:spPr>
        <p:txBody>
          <a:bodyPr>
            <a:normAutofit/>
          </a:bodyPr>
          <a:lstStyle/>
          <a:p>
            <a:pPr algn="r" rtl="1"/>
            <a:r>
              <a:rPr lang="fa-IR" sz="2400" dirty="0">
                <a:cs typeface="B Titr" panose="00000700000000000000" pitchFamily="2" charset="-78"/>
              </a:rPr>
              <a:t>ضرورت توجه به کیفیت خدمات</a:t>
            </a:r>
            <a:endParaRPr lang="en-US" sz="2400" dirty="0">
              <a:cs typeface="B Titr" panose="00000700000000000000" pitchFamily="2" charset="-78"/>
            </a:endParaRPr>
          </a:p>
        </p:txBody>
      </p:sp>
      <p:sp>
        <p:nvSpPr>
          <p:cNvPr id="3" name="Content Placeholder 2">
            <a:extLst>
              <a:ext uri="{FF2B5EF4-FFF2-40B4-BE49-F238E27FC236}">
                <a16:creationId xmlns:a16="http://schemas.microsoft.com/office/drawing/2014/main" xmlns="" id="{9474F9E9-F1BB-4C2C-A1B0-0693523172B6}"/>
              </a:ext>
            </a:extLst>
          </p:cNvPr>
          <p:cNvSpPr>
            <a:spLocks noGrp="1"/>
          </p:cNvSpPr>
          <p:nvPr>
            <p:ph idx="1"/>
          </p:nvPr>
        </p:nvSpPr>
        <p:spPr>
          <a:xfrm>
            <a:off x="2388917" y="974785"/>
            <a:ext cx="8911687" cy="5883215"/>
          </a:xfrm>
        </p:spPr>
        <p:txBody>
          <a:bodyPr>
            <a:noAutofit/>
          </a:bodyPr>
          <a:lstStyle/>
          <a:p>
            <a:pPr marL="0" indent="0" algn="just" rtl="1">
              <a:lnSpc>
                <a:spcPct val="150000"/>
              </a:lnSpc>
              <a:spcBef>
                <a:spcPts val="0"/>
              </a:spcBef>
              <a:buNone/>
            </a:pPr>
            <a:r>
              <a:rPr lang="fa-IR" sz="2400" dirty="0">
                <a:cs typeface="B Nazanin" panose="00000400000000000000" pitchFamily="2" charset="-78"/>
              </a:rPr>
              <a:t>کیفیت خدمات در سازمان‏ها نقش مهمی را ایفا می‏کند، چون کیفیت خدمت برتر تنها یک استراتژی انتخابی یا اختیاری نیست، بلکه کیفیت خدمت برتر دقیقاً وجه تمایز بین سازمان‏های موفق و سازمان‏های ناکاراست. دلایل متعددی را می‏توان برشمرد که بدان جهت سازمان‏ها باید به دنبال ارائه خدمات با کیفیت‏تر به مشتریان خود باشند که عبارتند از:</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افزایش انتظارات مشتریان</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فعالیت رقبا</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عوامل محیطی</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ماهیت خدمات</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عوامل درون سازمانی</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مزایای ناشی از کیفیت خدمات</a:t>
            </a:r>
            <a:endParaRPr lang="en-US" sz="2400" dirty="0">
              <a:cs typeface="B Nazanin" panose="00000400000000000000" pitchFamily="2" charset="-78"/>
            </a:endParaRPr>
          </a:p>
        </p:txBody>
      </p:sp>
    </p:spTree>
    <p:extLst>
      <p:ext uri="{BB962C8B-B14F-4D97-AF65-F5344CB8AC3E}">
        <p14:creationId xmlns:p14="http://schemas.microsoft.com/office/powerpoint/2010/main" xmlns="" val="3934325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7432" y="133350"/>
            <a:ext cx="10755468" cy="6638925"/>
          </a:xfrm>
        </p:spPr>
        <p:txBody>
          <a:bodyPr>
            <a:noAutofit/>
          </a:bodyPr>
          <a:lstStyle/>
          <a:p>
            <a:pPr marL="0" indent="0" algn="just" rtl="1">
              <a:lnSpc>
                <a:spcPct val="150000"/>
              </a:lnSpc>
              <a:buNone/>
            </a:pPr>
            <a:r>
              <a:rPr lang="fa-IR" sz="2400" dirty="0">
                <a:solidFill>
                  <a:schemeClr val="accent1">
                    <a:lumMod val="75000"/>
                  </a:schemeClr>
                </a:solidFill>
                <a:cs typeface="B Titr" panose="00000700000000000000" pitchFamily="2" charset="-78"/>
              </a:rPr>
              <a:t>تعاریف حکومت‏های محلی</a:t>
            </a:r>
          </a:p>
          <a:p>
            <a:pPr marL="0" indent="0" algn="just" rtl="1">
              <a:lnSpc>
                <a:spcPct val="150000"/>
              </a:lnSpc>
              <a:spcBef>
                <a:spcPts val="0"/>
              </a:spcBef>
              <a:buNone/>
            </a:pPr>
            <a:r>
              <a:rPr lang="fa-IR" sz="2400" dirty="0">
                <a:cs typeface="B Nazanin" panose="00000400000000000000" pitchFamily="2" charset="-78"/>
              </a:rPr>
              <a:t>از اجزای اصلی مدیریت شهری: حکومت‌های محلی هستند و شهرداری‌ها و شوراهای شهر؛ هسته اصلی و نهاد اجرایی مدیریت شهری و یا حکومت‏های محلی به حساب می‏آیند.</a:t>
            </a:r>
            <a:endParaRPr lang="en-US" sz="2400" dirty="0">
              <a:cs typeface="B Nazanin" panose="00000400000000000000" pitchFamily="2" charset="-78"/>
            </a:endParaRP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حکومت محلی در سطوح کوچک (شهری - روستایی) به موجب قوانین عمومی و خصوصی تشکیل می‏شود که معمولاً از حق حاکمیت نشأت می‏گیرد تا به موجب آن خدمات لازم را در محدوده خاصی برای مردم تأمین کند. ویژگی مهم حکومت‏های محلی آن است که فاقد قدرت عالی سیاسی به معنای واقعی است و در بعضی موارد از سازمان‏های شبه عمومی (خصوصی) می‏باشد که برخی از خدمات عمومی از قبیل تلفن، برق، گاز، اتوبوسرانی شهری و ... ارائه می‏دهد.</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حکومت‏های محلی سازمانی عمومی به شمار می‏رود که به موجب قانون اساسی یک کشور در قسمتی از خاک آن ایجاد می‏گردد تا در محدوده‏ای که تعیین شده خدماتی را که کاملاً محلی هستند برای ساکنان آن تأمین کنند.</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حکومت‏های محلی دارای محدوده معین، جمعیت مشخص و امتیازات لازم برای انجام وظایف محلی می‏باشند.</a:t>
            </a:r>
            <a:endParaRPr lang="en-US" sz="2400" dirty="0">
              <a:cs typeface="B Nazanin" panose="00000400000000000000" pitchFamily="2" charset="-78"/>
            </a:endParaRPr>
          </a:p>
        </p:txBody>
      </p:sp>
    </p:spTree>
    <p:extLst>
      <p:ext uri="{BB962C8B-B14F-4D97-AF65-F5344CB8AC3E}">
        <p14:creationId xmlns:p14="http://schemas.microsoft.com/office/powerpoint/2010/main" xmlns="" val="1964513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385AE-201E-444F-994D-45350CE4FF20}"/>
              </a:ext>
            </a:extLst>
          </p:cNvPr>
          <p:cNvSpPr>
            <a:spLocks noGrp="1"/>
          </p:cNvSpPr>
          <p:nvPr>
            <p:ph type="title"/>
          </p:nvPr>
        </p:nvSpPr>
        <p:spPr/>
        <p:txBody>
          <a:bodyPr>
            <a:normAutofit/>
          </a:bodyPr>
          <a:lstStyle/>
          <a:p>
            <a:pPr algn="ctr" rtl="1"/>
            <a:r>
              <a:rPr lang="fa-IR" sz="2400" dirty="0">
                <a:solidFill>
                  <a:schemeClr val="accent1">
                    <a:lumMod val="75000"/>
                  </a:schemeClr>
                </a:solidFill>
                <a:cs typeface="B Titr" panose="00000700000000000000" pitchFamily="2" charset="-78"/>
              </a:rPr>
              <a:t>ضرورت توجه به کیفیت خدمات (سید جوادین و کیماسی، 1384) </a:t>
            </a:r>
            <a:endParaRPr lang="en-US" sz="2400" dirty="0">
              <a:solidFill>
                <a:schemeClr val="accent1">
                  <a:lumMod val="75000"/>
                </a:schemeClr>
              </a:solidFill>
              <a:cs typeface="B Titr" panose="00000700000000000000" pitchFamily="2" charset="-78"/>
            </a:endParaRPr>
          </a:p>
        </p:txBody>
      </p:sp>
      <p:pic>
        <p:nvPicPr>
          <p:cNvPr id="5" name="Content Placeholder 4">
            <a:extLst>
              <a:ext uri="{FF2B5EF4-FFF2-40B4-BE49-F238E27FC236}">
                <a16:creationId xmlns:a16="http://schemas.microsoft.com/office/drawing/2014/main" xmlns="" id="{D2397EE1-27C8-4394-A6D0-BC34AE57F62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078967" y="1121433"/>
            <a:ext cx="9074988" cy="5676181"/>
          </a:xfrm>
        </p:spPr>
      </p:pic>
    </p:spTree>
    <p:extLst>
      <p:ext uri="{BB962C8B-B14F-4D97-AF65-F5344CB8AC3E}">
        <p14:creationId xmlns:p14="http://schemas.microsoft.com/office/powerpoint/2010/main" xmlns="" val="3915965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19074"/>
            <a:ext cx="9237125" cy="809625"/>
          </a:xfrm>
        </p:spPr>
        <p:txBody>
          <a:bodyPr>
            <a:normAutofit fontScale="90000"/>
          </a:bodyPr>
          <a:lstStyle/>
          <a:p>
            <a:pPr algn="r" rtl="1"/>
            <a:r>
              <a:rPr lang="fa-IR" sz="2700" dirty="0">
                <a:solidFill>
                  <a:schemeClr val="accent1">
                    <a:lumMod val="75000"/>
                  </a:schemeClr>
                </a:solidFill>
                <a:cs typeface="B Titr" panose="00000700000000000000" pitchFamily="2" charset="-78"/>
              </a:rPr>
              <a:t>چگونگی سنجش کیفیت خدمات (شهری)</a:t>
            </a:r>
            <a:r>
              <a:rPr lang="fa-IR" sz="2400" dirty="0">
                <a:solidFill>
                  <a:schemeClr val="accent1">
                    <a:lumMod val="75000"/>
                  </a:schemeClr>
                </a:solidFill>
                <a:cs typeface="B Titr" panose="00000700000000000000" pitchFamily="2" charset="-78"/>
              </a:rPr>
              <a:t/>
            </a:r>
            <a:br>
              <a:rPr lang="fa-IR" sz="2400" dirty="0">
                <a:solidFill>
                  <a:schemeClr val="accent1">
                    <a:lumMod val="75000"/>
                  </a:schemeClr>
                </a:solidFill>
                <a:cs typeface="B Titr" panose="00000700000000000000" pitchFamily="2" charset="-78"/>
              </a:rPr>
            </a:br>
            <a:r>
              <a:rPr lang="fa-IR" sz="2400" dirty="0">
                <a:solidFill>
                  <a:schemeClr val="accent1">
                    <a:lumMod val="75000"/>
                  </a:schemeClr>
                </a:solidFill>
                <a:cs typeface="B Titr" panose="00000700000000000000" pitchFamily="2" charset="-78"/>
              </a:rPr>
              <a:t/>
            </a:r>
            <a:br>
              <a:rPr lang="fa-IR" sz="2400" dirty="0">
                <a:solidFill>
                  <a:schemeClr val="accent1">
                    <a:lumMod val="75000"/>
                  </a:schemeClr>
                </a:solidFill>
                <a:cs typeface="B Titr" panose="00000700000000000000" pitchFamily="2" charset="-78"/>
              </a:rPr>
            </a:b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062318" y="552450"/>
            <a:ext cx="10767732" cy="5810249"/>
          </a:xfrm>
        </p:spPr>
        <p:txBody>
          <a:bodyPr>
            <a:normAutofit/>
          </a:bodyPr>
          <a:lstStyle/>
          <a:p>
            <a:pPr marL="0" indent="0" algn="r" rtl="1">
              <a:spcBef>
                <a:spcPts val="0"/>
              </a:spcBef>
              <a:buNone/>
            </a:pPr>
            <a:endParaRPr lang="fa-IR" sz="2400" dirty="0">
              <a:cs typeface="B Nazanin" panose="00000400000000000000" pitchFamily="2" charset="-78"/>
            </a:endParaRPr>
          </a:p>
          <a:p>
            <a:pPr marL="0" indent="0" algn="just" rtl="1">
              <a:lnSpc>
                <a:spcPct val="150000"/>
              </a:lnSpc>
              <a:spcBef>
                <a:spcPts val="0"/>
              </a:spcBef>
              <a:buNone/>
            </a:pPr>
            <a:r>
              <a:rPr lang="fa-IR" sz="2400" dirty="0">
                <a:cs typeface="B Nazanin" panose="00000400000000000000" pitchFamily="2" charset="-78"/>
              </a:rPr>
              <a:t>کیفیت در سازمان خدماتی سنجشی است از این که تا چه اندازه خدمت ارائه شده انتظارات مشتریان را برآورده می‏سازد. ماهیت اغلب خدمات این چنین است که مشتری در فرایند ارائه خدمت حضور دارد. این بدین معناست که ادراک مشتری از کیفیت، نه تنها از ستاده خدمت بلکه همچنین از فرایند ارائه خدمت نیز مؤثر است. کیفیت ادراک شده را می‏توان در یک طیف نشان داد که در یک سر آن کیفیت غیرقابل پذیرش و در طرف دیگر آن کیفیت ایده‏آل قرار دارد.</a:t>
            </a:r>
          </a:p>
          <a:p>
            <a:pPr marL="0" indent="0" algn="just" rtl="1">
              <a:lnSpc>
                <a:spcPct val="150000"/>
              </a:lnSpc>
              <a:spcBef>
                <a:spcPts val="0"/>
              </a:spcBef>
              <a:buNone/>
            </a:pPr>
            <a:r>
              <a:rPr lang="fa-IR" sz="2400" dirty="0">
                <a:cs typeface="B Nazanin" panose="00000400000000000000" pitchFamily="2" charset="-78"/>
              </a:rPr>
              <a:t>کیفیت ستاده واقعی + کیفیت فرایند واقعی + انتظارات قبلی مشتری = کیفیت ادراک شده</a:t>
            </a:r>
          </a:p>
          <a:p>
            <a:pPr marL="0" indent="0" algn="just" rtl="1">
              <a:lnSpc>
                <a:spcPct val="150000"/>
              </a:lnSpc>
              <a:spcBef>
                <a:spcPts val="0"/>
              </a:spcBef>
              <a:buNone/>
            </a:pPr>
            <a:r>
              <a:rPr lang="fa-IR" sz="2400" dirty="0">
                <a:cs typeface="B Nazanin" panose="00000400000000000000" pitchFamily="2" charset="-78"/>
              </a:rPr>
              <a:t>کیفیت خدمات درک شده عبارت است از: مقایسه انتظارات مصرف کننده در نتیجه فرایند ارزیابی با آنچه که وی به عنوان خدمت دریافت نموده است (گرونوس، 1984). به عبارتی فاصله میان انتظارات خود از خدمات و برداشت از عملکرد واقعی (</a:t>
            </a:r>
            <a:r>
              <a:rPr lang="en-US" sz="2000" dirty="0">
                <a:latin typeface="Times New Roman" panose="02020603050405020304" pitchFamily="18" charset="0"/>
                <a:cs typeface="Times New Roman" panose="02020603050405020304" pitchFamily="18" charset="0"/>
              </a:rPr>
              <a:t>Landhari,2009</a:t>
            </a:r>
            <a:r>
              <a:rPr lang="fa-IR" sz="2400" dirty="0">
                <a:cs typeface="B Nazanin" panose="00000400000000000000" pitchFamily="2" charset="-78"/>
              </a:rPr>
              <a:t>).</a:t>
            </a:r>
          </a:p>
          <a:p>
            <a:pPr marL="0" indent="0" algn="just" rtl="1">
              <a:lnSpc>
                <a:spcPct val="150000"/>
              </a:lnSpc>
              <a:buNone/>
            </a:pPr>
            <a:endParaRPr lang="en-US" sz="2400" dirty="0">
              <a:cs typeface="B Nazanin" panose="00000400000000000000" pitchFamily="2" charset="-78"/>
            </a:endParaRPr>
          </a:p>
        </p:txBody>
      </p:sp>
    </p:spTree>
    <p:extLst>
      <p:ext uri="{BB962C8B-B14F-4D97-AF65-F5344CB8AC3E}">
        <p14:creationId xmlns:p14="http://schemas.microsoft.com/office/powerpoint/2010/main" xmlns="" val="788844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a:solidFill>
                  <a:schemeClr val="accent1">
                    <a:lumMod val="75000"/>
                  </a:schemeClr>
                </a:solidFill>
                <a:cs typeface="B Titr" panose="00000700000000000000" pitchFamily="2" charset="-78"/>
              </a:rPr>
              <a:t>مدل‏های مفهومی کیفیت خدمات</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2589212" y="1721224"/>
            <a:ext cx="8915400" cy="4189998"/>
          </a:xfrm>
        </p:spPr>
        <p:txBody>
          <a:bodyPr>
            <a:normAutofit/>
          </a:bodyPr>
          <a:lstStyle/>
          <a:p>
            <a:pPr algn="r" rtl="1">
              <a:buFont typeface="Arial" panose="020B0604020202020204" pitchFamily="34" charset="0"/>
              <a:buChar char="•"/>
            </a:pPr>
            <a:r>
              <a:rPr lang="fa-IR" sz="2400" dirty="0">
                <a:cs typeface="B Nazanin" panose="00000400000000000000" pitchFamily="2" charset="-78"/>
              </a:rPr>
              <a:t>مدل تجزیه و تحلیل شکاف کیفیت</a:t>
            </a:r>
          </a:p>
          <a:p>
            <a:pPr algn="r" rtl="1">
              <a:buFont typeface="Arial" panose="020B0604020202020204" pitchFamily="34" charset="0"/>
              <a:buChar char="•"/>
            </a:pPr>
            <a:r>
              <a:rPr lang="fa-IR" sz="2400" dirty="0">
                <a:cs typeface="B Nazanin" panose="00000400000000000000" pitchFamily="2" charset="-78"/>
              </a:rPr>
              <a:t>مدل بهبود کیفیت خدمات سازمانی (خدمات شهری)</a:t>
            </a:r>
          </a:p>
          <a:p>
            <a:pPr algn="r" rtl="1">
              <a:buFont typeface="Arial" panose="020B0604020202020204" pitchFamily="34" charset="0"/>
              <a:buChar char="•"/>
            </a:pPr>
            <a:r>
              <a:rPr lang="fa-IR" sz="2400" dirty="0">
                <a:cs typeface="B Nazanin" panose="00000400000000000000" pitchFamily="2" charset="-78"/>
              </a:rPr>
              <a:t>مدل کیفیت خدمات رفتاری</a:t>
            </a:r>
          </a:p>
          <a:p>
            <a:pPr algn="r" rtl="1">
              <a:buFont typeface="Arial" panose="020B0604020202020204" pitchFamily="34" charset="0"/>
              <a:buChar char="•"/>
            </a:pPr>
            <a:r>
              <a:rPr lang="fa-IR" sz="2400" dirty="0">
                <a:cs typeface="B Nazanin" panose="00000400000000000000" pitchFamily="2" charset="-78"/>
              </a:rPr>
              <a:t>مدل سلسله مراتب کیفیت خدمات</a:t>
            </a:r>
          </a:p>
          <a:p>
            <a:pPr algn="r" rtl="1">
              <a:buFont typeface="Arial" panose="020B0604020202020204" pitchFamily="34" charset="0"/>
              <a:buChar char="•"/>
            </a:pPr>
            <a:r>
              <a:rPr lang="fa-IR" sz="2400" dirty="0">
                <a:cs typeface="B Nazanin" panose="00000400000000000000" pitchFamily="2" charset="-78"/>
              </a:rPr>
              <a:t>مدل گرونروس</a:t>
            </a:r>
          </a:p>
          <a:p>
            <a:pPr algn="r" rtl="1">
              <a:buFont typeface="Arial" panose="020B0604020202020204" pitchFamily="34" charset="0"/>
              <a:buChar char="•"/>
            </a:pPr>
            <a:r>
              <a:rPr lang="fa-IR" sz="2400" dirty="0">
                <a:cs typeface="B Nazanin" panose="00000400000000000000" pitchFamily="2" charset="-78"/>
              </a:rPr>
              <a:t>مدل می‏یر/ مت مولر</a:t>
            </a:r>
          </a:p>
          <a:p>
            <a:pPr algn="r" rtl="1">
              <a:buFont typeface="Arial" panose="020B0604020202020204" pitchFamily="34" charset="0"/>
              <a:buChar char="•"/>
            </a:pPr>
            <a:r>
              <a:rPr lang="fa-IR" sz="2400" dirty="0">
                <a:cs typeface="B Nazanin" panose="00000400000000000000" pitchFamily="2" charset="-78"/>
              </a:rPr>
              <a:t>مدل خدمات کیفی جامع</a:t>
            </a:r>
            <a:endParaRPr lang="en-US" sz="2400" dirty="0">
              <a:cs typeface="B Nazanin" panose="00000400000000000000" pitchFamily="2" charset="-78"/>
            </a:endParaRPr>
          </a:p>
        </p:txBody>
      </p:sp>
    </p:spTree>
    <p:extLst>
      <p:ext uri="{BB962C8B-B14F-4D97-AF65-F5344CB8AC3E}">
        <p14:creationId xmlns:p14="http://schemas.microsoft.com/office/powerpoint/2010/main" xmlns="" val="4106013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3351"/>
            <a:ext cx="9389525" cy="609600"/>
          </a:xfrm>
        </p:spPr>
        <p:txBody>
          <a:bodyPr>
            <a:normAutofit/>
          </a:bodyPr>
          <a:lstStyle/>
          <a:p>
            <a:pPr algn="r" rtl="1"/>
            <a:r>
              <a:rPr lang="fa-IR" sz="2400" dirty="0">
                <a:solidFill>
                  <a:schemeClr val="accent1">
                    <a:lumMod val="75000"/>
                  </a:schemeClr>
                </a:solidFill>
                <a:cs typeface="B Titr" panose="00000700000000000000" pitchFamily="2" charset="-78"/>
              </a:rPr>
              <a:t>مدل تجزیه و تحلیل شکاف کیفیت</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276350" y="828675"/>
            <a:ext cx="10706100" cy="5895975"/>
          </a:xfrm>
        </p:spPr>
        <p:txBody>
          <a:bodyPr>
            <a:noAutofit/>
          </a:bodyPr>
          <a:lstStyle/>
          <a:p>
            <a:pPr marL="0" indent="0" algn="just" rtl="1">
              <a:lnSpc>
                <a:spcPct val="150000"/>
              </a:lnSpc>
              <a:spcBef>
                <a:spcPts val="0"/>
              </a:spcBef>
              <a:buNone/>
            </a:pPr>
            <a:r>
              <a:rPr lang="fa-IR" sz="2400" dirty="0">
                <a:cs typeface="B Nazanin" panose="00000400000000000000" pitchFamily="2" charset="-78"/>
              </a:rPr>
              <a:t>این مدل به وسیله پاراسورامان ارائه شده و سعی دارد فعالیت‏های مهم سازمان‏های خدماتی را نشان دهد که بر درک کیفیت تأثیر دارند. این مدل، تعاملات بین این فعالیت‏ها را نشان داده و ارتباطات بین فعالیت‏های کلیدی سازمان خدماتی یا بازار را که بر رضایت از کیفیت خدمت تأثیر دارند، شناسایی می‏کند. روابط، با عنوان شکاف یا فاصله توصیف شده اند. به عبارت دیگر، هر یک از شکاف‏ها، مانع مهمی را در به دست آوردن سطح رضایت‏بخشی از کیفیت خدمت نشان می‏دهد.</a:t>
            </a:r>
          </a:p>
          <a:p>
            <a:pPr marL="0" indent="0" algn="just" rtl="1">
              <a:lnSpc>
                <a:spcPct val="150000"/>
              </a:lnSpc>
              <a:spcBef>
                <a:spcPts val="0"/>
              </a:spcBef>
              <a:buNone/>
            </a:pPr>
            <a:r>
              <a:rPr lang="fa-IR" sz="2400" dirty="0">
                <a:cs typeface="B Nazanin" panose="00000400000000000000" pitchFamily="2" charset="-78"/>
              </a:rPr>
              <a:t>ادراکات مشتری؛ ارزیابی‏های ذهنی او از تجربیات واقعی خدمت است. انتظارات مشتری؛ نیز شاخص‏هایی برای عملکرد سازمان هستند که مشتری آن را با تجربیات خود از خدمت مقایسه می‏کند و اغلب با این جمله "چیزی که مشتری اعتقاد دارد باید اتفاق بیفتد یا خواهد افتاد" توصیف می شود. عوامل شکل‏دهنده تجربیات مشتری؛ شامل عوامل تحت کنترل بازار (مانند قیمت‏گذاری و آگهی‏ها) و همچنین عواملی که بازار برای تأثیر در آن حوزه محدودیت دارد (مانند نیازهای شخصی و درونی و ارتباطات شفاهی و تبلیغات دهان به دهان) هستند. </a:t>
            </a:r>
            <a:endParaRPr lang="fa-IR" sz="2400" dirty="0">
              <a:highlight>
                <a:srgbClr val="FFFF00"/>
              </a:highlight>
              <a:cs typeface="B Nazanin" panose="00000400000000000000" pitchFamily="2" charset="-78"/>
            </a:endParaRPr>
          </a:p>
        </p:txBody>
      </p:sp>
    </p:spTree>
    <p:extLst>
      <p:ext uri="{BB962C8B-B14F-4D97-AF65-F5344CB8AC3E}">
        <p14:creationId xmlns:p14="http://schemas.microsoft.com/office/powerpoint/2010/main" xmlns="" val="33029742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B402010-F05E-4244-B465-CE1C5B6BA905}"/>
              </a:ext>
            </a:extLst>
          </p:cNvPr>
          <p:cNvSpPr>
            <a:spLocks noGrp="1"/>
          </p:cNvSpPr>
          <p:nvPr>
            <p:ph idx="1"/>
          </p:nvPr>
        </p:nvSpPr>
        <p:spPr>
          <a:xfrm>
            <a:off x="1504950" y="400050"/>
            <a:ext cx="9999662" cy="6257925"/>
          </a:xfrm>
        </p:spPr>
        <p:txBody>
          <a:bodyPr>
            <a:normAutofit/>
          </a:bodyPr>
          <a:lstStyle/>
          <a:p>
            <a:pPr marL="0" indent="0" algn="just" rtl="1">
              <a:lnSpc>
                <a:spcPct val="150000"/>
              </a:lnSpc>
              <a:spcBef>
                <a:spcPts val="0"/>
              </a:spcBef>
              <a:buNone/>
            </a:pPr>
            <a:r>
              <a:rPr lang="fa-IR" sz="2400" dirty="0">
                <a:cs typeface="B Nazanin" panose="00000400000000000000" pitchFamily="2" charset="-78"/>
              </a:rPr>
              <a:t>مدل تجزیه و تحلیل شکاف کیفیت، شامل پنج شکاف است که شکاف پنجم، نتیجه چهار شکاف قبل از خود است. برای بستن شکاف 5، باید شکاف‏های 1 تا 4 بسته شوند.</a:t>
            </a:r>
          </a:p>
          <a:p>
            <a:pPr marL="0" indent="0" algn="just" rtl="1">
              <a:lnSpc>
                <a:spcPct val="150000"/>
              </a:lnSpc>
              <a:spcBef>
                <a:spcPts val="0"/>
              </a:spcBef>
              <a:buNone/>
            </a:pPr>
            <a:r>
              <a:rPr lang="fa-IR" sz="2400" dirty="0">
                <a:cs typeface="B Nazanin" panose="00000400000000000000" pitchFamily="2" charset="-78"/>
              </a:rPr>
              <a:t> مادامی که یکی از شکاف‏ها - از شکاف اول تا شکاف چهارم - بسته نشود، مشتریان، کمبود را در کیفیت خدمات احساس خواهند کرد.</a:t>
            </a:r>
          </a:p>
          <a:p>
            <a:pPr marL="0" indent="0" algn="just" rtl="1">
              <a:lnSpc>
                <a:spcPct val="150000"/>
              </a:lnSpc>
              <a:spcBef>
                <a:spcPts val="0"/>
              </a:spcBef>
              <a:buNone/>
            </a:pPr>
            <a:r>
              <a:rPr lang="fa-IR" sz="2400" dirty="0">
                <a:cs typeface="B Nazanin" panose="00000400000000000000" pitchFamily="2" charset="-78"/>
              </a:rPr>
              <a:t>این شکاف‏ها عبارتند از:</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شکاف انتظارات مصرف کننده - دیدگاه مدیریت (شکاف اول)</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شکاف ویژگی‏های کیفیت خدمات (شکاف 2)</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شکاف ارائه خدمات (شکاف 3)</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شکاف ارتباطات خارجی (شکاف 4)</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شکاف خدمت مورد انتظار - خدمت درک شده (شکاف 5)</a:t>
            </a:r>
          </a:p>
          <a:p>
            <a:pPr marL="0" indent="0" algn="just" rtl="1">
              <a:lnSpc>
                <a:spcPct val="150000"/>
              </a:lnSpc>
              <a:buNone/>
            </a:pPr>
            <a:endParaRPr lang="en-US" sz="2400" dirty="0">
              <a:cs typeface="B Nazanin" panose="00000400000000000000" pitchFamily="2" charset="-78"/>
            </a:endParaRPr>
          </a:p>
        </p:txBody>
      </p:sp>
    </p:spTree>
    <p:extLst>
      <p:ext uri="{BB962C8B-B14F-4D97-AF65-F5344CB8AC3E}">
        <p14:creationId xmlns:p14="http://schemas.microsoft.com/office/powerpoint/2010/main" xmlns="" val="3198142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EAF39-BAE2-4969-928E-B28348E50AAB}"/>
              </a:ext>
            </a:extLst>
          </p:cNvPr>
          <p:cNvSpPr>
            <a:spLocks noGrp="1"/>
          </p:cNvSpPr>
          <p:nvPr>
            <p:ph type="title"/>
          </p:nvPr>
        </p:nvSpPr>
        <p:spPr>
          <a:xfrm>
            <a:off x="2592925" y="624110"/>
            <a:ext cx="8911687" cy="583588"/>
          </a:xfrm>
        </p:spPr>
        <p:txBody>
          <a:bodyPr>
            <a:normAutofit/>
          </a:bodyPr>
          <a:lstStyle/>
          <a:p>
            <a:pPr algn="ctr" rtl="1"/>
            <a:r>
              <a:rPr lang="fa-IR" sz="2400" dirty="0">
                <a:solidFill>
                  <a:schemeClr val="accent1">
                    <a:lumMod val="75000"/>
                  </a:schemeClr>
                </a:solidFill>
                <a:cs typeface="B Titr" panose="00000700000000000000" pitchFamily="2" charset="-78"/>
              </a:rPr>
              <a:t>مدل تجزیه و تحلیل شکاف کیفیت </a:t>
            </a:r>
            <a:r>
              <a:rPr lang="fa-IR" sz="2000" dirty="0">
                <a:solidFill>
                  <a:schemeClr val="accent1">
                    <a:lumMod val="75000"/>
                  </a:schemeClr>
                </a:solidFill>
                <a:cs typeface="B Titr" panose="00000700000000000000" pitchFamily="2" charset="-78"/>
              </a:rPr>
              <a:t>(سید جوادین و کیماسی، 1384)</a:t>
            </a:r>
            <a:endParaRPr lang="en-US" sz="2000" dirty="0">
              <a:solidFill>
                <a:schemeClr val="accent1">
                  <a:lumMod val="75000"/>
                </a:schemeClr>
              </a:solidFill>
              <a:cs typeface="B Titr" panose="00000700000000000000" pitchFamily="2" charset="-78"/>
            </a:endParaRPr>
          </a:p>
        </p:txBody>
      </p:sp>
      <p:pic>
        <p:nvPicPr>
          <p:cNvPr id="5" name="Content Placeholder 4">
            <a:extLst>
              <a:ext uri="{FF2B5EF4-FFF2-40B4-BE49-F238E27FC236}">
                <a16:creationId xmlns:a16="http://schemas.microsoft.com/office/drawing/2014/main" xmlns="" id="{25AC1853-B6B6-491E-A650-E2338400AA3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92925" y="1121434"/>
            <a:ext cx="6625086" cy="5469147"/>
          </a:xfrm>
        </p:spPr>
      </p:pic>
    </p:spTree>
    <p:extLst>
      <p:ext uri="{BB962C8B-B14F-4D97-AF65-F5344CB8AC3E}">
        <p14:creationId xmlns:p14="http://schemas.microsoft.com/office/powerpoint/2010/main" xmlns="" val="1443912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a:solidFill>
                  <a:schemeClr val="accent1">
                    <a:lumMod val="75000"/>
                  </a:schemeClr>
                </a:solidFill>
                <a:cs typeface="B Titr" panose="00000700000000000000" pitchFamily="2" charset="-78"/>
              </a:rPr>
              <a:t>مدل بهبود کیفیت خدمات سازمانی (خدمات شهری)</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2589212" y="1622738"/>
            <a:ext cx="8915400" cy="4288484"/>
          </a:xfrm>
        </p:spPr>
        <p:txBody>
          <a:bodyPr>
            <a:normAutofit/>
          </a:bodyPr>
          <a:lstStyle/>
          <a:p>
            <a:pPr marL="0" indent="0" algn="just" rtl="1">
              <a:lnSpc>
                <a:spcPct val="150000"/>
              </a:lnSpc>
              <a:spcBef>
                <a:spcPts val="0"/>
              </a:spcBef>
              <a:buNone/>
            </a:pPr>
            <a:r>
              <a:rPr lang="fa-IR" sz="2400" dirty="0">
                <a:cs typeface="B Nazanin" panose="00000400000000000000" pitchFamily="2" charset="-78"/>
              </a:rPr>
              <a:t>مور مدل بهبود کیفیت خدمات سازمانی را در شش گام ارائه کرده است. در شکل، این مدل و عوامل مهم هر گام نشان داده شده است. مدل مور، چارچوبی را برای توجه وسیع به مباحث کیفیت سازمانی ارائه می‏دهد. گام‏های ۲ ، ۳ و ۴ اجزای کلیدی این مدل هستند و ستاده کلیدی گام ۴، "برنامه اجرای کیفیت" است. این مدل در ارائه سازوکاری برای شناسایی حوزه‏هایی که مشکلات کیفیت از آنها نشأت می‌گیرد، ناموفق است.  </a:t>
            </a:r>
            <a:endParaRPr lang="en-US" sz="2400" dirty="0">
              <a:cs typeface="B Nazanin" panose="00000400000000000000" pitchFamily="2" charset="-78"/>
            </a:endParaRPr>
          </a:p>
        </p:txBody>
      </p:sp>
    </p:spTree>
    <p:extLst>
      <p:ext uri="{BB962C8B-B14F-4D97-AF65-F5344CB8AC3E}">
        <p14:creationId xmlns:p14="http://schemas.microsoft.com/office/powerpoint/2010/main" xmlns="" val="3232613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DA0617-2D98-4980-A9D7-7F64D9A6C9E5}"/>
              </a:ext>
            </a:extLst>
          </p:cNvPr>
          <p:cNvSpPr>
            <a:spLocks noGrp="1"/>
          </p:cNvSpPr>
          <p:nvPr>
            <p:ph type="title"/>
          </p:nvPr>
        </p:nvSpPr>
        <p:spPr>
          <a:xfrm>
            <a:off x="838200" y="365126"/>
            <a:ext cx="10515600" cy="618286"/>
          </a:xfrm>
        </p:spPr>
        <p:txBody>
          <a:bodyPr>
            <a:normAutofit/>
          </a:bodyPr>
          <a:lstStyle/>
          <a:p>
            <a:pPr algn="ctr" rtl="1"/>
            <a:r>
              <a:rPr lang="fa-IR" sz="2400" dirty="0">
                <a:solidFill>
                  <a:schemeClr val="accent1">
                    <a:lumMod val="75000"/>
                  </a:schemeClr>
                </a:solidFill>
                <a:cs typeface="B Titr" panose="00000700000000000000" pitchFamily="2" charset="-78"/>
              </a:rPr>
              <a:t>مدل بهبود کیفیت خدمات سازمانی (خدمات شهری)</a:t>
            </a:r>
            <a:r>
              <a:rPr lang="en-US" sz="2400" dirty="0">
                <a:solidFill>
                  <a:schemeClr val="accent1">
                    <a:lumMod val="75000"/>
                  </a:schemeClr>
                </a:solidFill>
                <a:latin typeface="Times" panose="02020603060405020304" pitchFamily="18" charset="0"/>
                <a:cs typeface="Angsana New" panose="02020603050405020304" pitchFamily="18" charset="-34"/>
              </a:rPr>
              <a:t> (</a:t>
            </a:r>
            <a:r>
              <a:rPr lang="en-US" sz="2400" dirty="0" err="1">
                <a:solidFill>
                  <a:schemeClr val="accent1">
                    <a:lumMod val="75000"/>
                  </a:schemeClr>
                </a:solidFill>
                <a:latin typeface="Times" panose="02020603060405020304" pitchFamily="18" charset="0"/>
                <a:cs typeface="Angsana New" panose="02020603050405020304" pitchFamily="18" charset="-34"/>
              </a:rPr>
              <a:t>Ghobadian</a:t>
            </a:r>
            <a:r>
              <a:rPr lang="en-US" sz="2400" dirty="0">
                <a:solidFill>
                  <a:schemeClr val="accent1">
                    <a:lumMod val="75000"/>
                  </a:schemeClr>
                </a:solidFill>
                <a:latin typeface="Times" panose="02020603060405020304" pitchFamily="18" charset="0"/>
                <a:cs typeface="Angsana New" panose="02020603050405020304" pitchFamily="18" charset="-34"/>
              </a:rPr>
              <a:t> et al,1994) </a:t>
            </a:r>
            <a:endParaRPr lang="en-US" sz="2400" dirty="0">
              <a:solidFill>
                <a:schemeClr val="accent1">
                  <a:lumMod val="75000"/>
                </a:schemeClr>
              </a:solidFill>
              <a:cs typeface="B Titr" panose="00000700000000000000" pitchFamily="2" charset="-78"/>
            </a:endParaRPr>
          </a:p>
        </p:txBody>
      </p:sp>
      <p:pic>
        <p:nvPicPr>
          <p:cNvPr id="5" name="Content Placeholder 4">
            <a:extLst>
              <a:ext uri="{FF2B5EF4-FFF2-40B4-BE49-F238E27FC236}">
                <a16:creationId xmlns:a16="http://schemas.microsoft.com/office/drawing/2014/main" xmlns="" id="{702E7FB9-7DA8-4BE6-8F94-4EBA9D67FB7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51008" y="1213994"/>
            <a:ext cx="9402792" cy="5278880"/>
          </a:xfrm>
        </p:spPr>
      </p:pic>
    </p:spTree>
    <p:extLst>
      <p:ext uri="{BB962C8B-B14F-4D97-AF65-F5344CB8AC3E}">
        <p14:creationId xmlns:p14="http://schemas.microsoft.com/office/powerpoint/2010/main" xmlns="" val="144214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a:solidFill>
                  <a:schemeClr val="accent1">
                    <a:lumMod val="75000"/>
                  </a:schemeClr>
                </a:solidFill>
                <a:cs typeface="B Titr" panose="00000700000000000000" pitchFamily="2" charset="-78"/>
              </a:rPr>
              <a:t>مدل کیفیت خدمات رفتاری</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815353" y="1317812"/>
            <a:ext cx="9689259" cy="5378823"/>
          </a:xfrm>
        </p:spPr>
        <p:txBody>
          <a:bodyPr>
            <a:noAutofit/>
          </a:bodyPr>
          <a:lstStyle/>
          <a:p>
            <a:pPr marL="0" indent="0" algn="just" rtl="1">
              <a:lnSpc>
                <a:spcPct val="150000"/>
              </a:lnSpc>
              <a:spcBef>
                <a:spcPts val="0"/>
              </a:spcBef>
              <a:buNone/>
            </a:pPr>
            <a:r>
              <a:rPr lang="fa-IR" sz="2400" dirty="0">
                <a:cs typeface="B Nazanin" panose="00000400000000000000" pitchFamily="2" charset="-78"/>
              </a:rPr>
              <a:t>تعاملات رفتاری ارائه کننده خدمت تأثیر مهمی بر ادراکات مشتری از کیفیت فرآیند خدمت و ستاده خدمت دارد. بدوز با ارائه مدل کیفیت خدمات رفتاری بر اهمیت ملاحظات رفتاری تأکید دارد. طبق این مدل، یکی از عوامل مهم موفقیت کیفیت، تعادل بین انتظارات مشتری و کارکنان است. بدوز عنوان می‌کند خطر مشترکی که بسیاری از سازمان‌های خدماتی با آن مواجه هستند، انباشت و تورم انتظارات مشتریان از طریق فعالیت‌های بازاریابی، بدون متعادل کردن این فعالیت‏ها، با ظرفیتی است که سازمان می‏تواند آن را با استفاده از توسعه مناسب کارکنان و سیستم‏هایش در خود ایجاد نماید. همچنین طبق این مدل، عامل مؤثر دیگر بر کیفیت خدمت، تناسب و نیز اثربخشی سیستم ارائه خدمت است. این مدل عوامل مهم مؤثر بر کیفیت خدمات را شناسایی کرده، علت رخ دادن مشکلات کیفیت را روشن می‏سازد. اما ماهیت این مشکلات و نحوه غلبه بر آنها را مشخص نمی‏کند.</a:t>
            </a:r>
            <a:endParaRPr lang="en-US" sz="2400" dirty="0">
              <a:cs typeface="B Nazanin" panose="00000400000000000000" pitchFamily="2" charset="-78"/>
            </a:endParaRPr>
          </a:p>
        </p:txBody>
      </p:sp>
    </p:spTree>
    <p:extLst>
      <p:ext uri="{BB962C8B-B14F-4D97-AF65-F5344CB8AC3E}">
        <p14:creationId xmlns:p14="http://schemas.microsoft.com/office/powerpoint/2010/main" xmlns="" val="3404627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C7624A-4961-408D-8A2B-CBFC8621B24D}"/>
              </a:ext>
            </a:extLst>
          </p:cNvPr>
          <p:cNvSpPr>
            <a:spLocks noGrp="1"/>
          </p:cNvSpPr>
          <p:nvPr>
            <p:ph type="title"/>
          </p:nvPr>
        </p:nvSpPr>
        <p:spPr>
          <a:xfrm>
            <a:off x="2592925" y="624110"/>
            <a:ext cx="8911687" cy="497324"/>
          </a:xfrm>
        </p:spPr>
        <p:txBody>
          <a:bodyPr/>
          <a:lstStyle/>
          <a:p>
            <a:pPr algn="ctr" rtl="1"/>
            <a:r>
              <a:rPr lang="fa-IR" sz="2400" dirty="0">
                <a:solidFill>
                  <a:schemeClr val="accent1">
                    <a:lumMod val="75000"/>
                  </a:schemeClr>
                </a:solidFill>
                <a:cs typeface="B Titr" panose="00000700000000000000" pitchFamily="2" charset="-78"/>
              </a:rPr>
              <a:t>مدل کیفیت خدمات رفتاری</a:t>
            </a:r>
            <a:r>
              <a:rPr lang="en-US" sz="2400" dirty="0">
                <a:solidFill>
                  <a:schemeClr val="accent1">
                    <a:lumMod val="75000"/>
                  </a:schemeClr>
                </a:solidFill>
                <a:cs typeface="B Titr" panose="00000700000000000000" pitchFamily="2" charset="-78"/>
              </a:rPr>
              <a:t> </a:t>
            </a:r>
            <a:r>
              <a:rPr lang="en-US" sz="2400" dirty="0">
                <a:solidFill>
                  <a:schemeClr val="accent1">
                    <a:lumMod val="75000"/>
                  </a:schemeClr>
                </a:solidFill>
                <a:latin typeface="Times" panose="02020603060405020304" pitchFamily="18" charset="0"/>
                <a:cs typeface="Angsana New" panose="02020603050405020304" pitchFamily="18" charset="-34"/>
              </a:rPr>
              <a:t>(</a:t>
            </a:r>
            <a:r>
              <a:rPr lang="en-US" sz="2400" dirty="0" err="1">
                <a:solidFill>
                  <a:schemeClr val="accent1">
                    <a:lumMod val="75000"/>
                  </a:schemeClr>
                </a:solidFill>
                <a:latin typeface="Times" panose="02020603060405020304" pitchFamily="18" charset="0"/>
                <a:cs typeface="Angsana New" panose="02020603050405020304" pitchFamily="18" charset="-34"/>
              </a:rPr>
              <a:t>Ghobadian</a:t>
            </a:r>
            <a:r>
              <a:rPr lang="en-US" sz="2400" dirty="0">
                <a:solidFill>
                  <a:schemeClr val="accent1">
                    <a:lumMod val="75000"/>
                  </a:schemeClr>
                </a:solidFill>
                <a:latin typeface="Times" panose="02020603060405020304" pitchFamily="18" charset="0"/>
                <a:cs typeface="Angsana New" panose="02020603050405020304" pitchFamily="18" charset="-34"/>
              </a:rPr>
              <a:t> et al,1994) </a:t>
            </a:r>
          </a:p>
        </p:txBody>
      </p:sp>
      <p:pic>
        <p:nvPicPr>
          <p:cNvPr id="5" name="Content Placeholder 4">
            <a:extLst>
              <a:ext uri="{FF2B5EF4-FFF2-40B4-BE49-F238E27FC236}">
                <a16:creationId xmlns:a16="http://schemas.microsoft.com/office/drawing/2014/main" xmlns="" id="{61ED1F06-7112-4D95-B769-5795062C5DA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99736" y="1492371"/>
            <a:ext cx="8798943" cy="4899804"/>
          </a:xfrm>
        </p:spPr>
      </p:pic>
    </p:spTree>
    <p:extLst>
      <p:ext uri="{BB962C8B-B14F-4D97-AF65-F5344CB8AC3E}">
        <p14:creationId xmlns:p14="http://schemas.microsoft.com/office/powerpoint/2010/main" xmlns="" val="180890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9290D30-8482-4CC0-96F6-A03AC3271369}"/>
              </a:ext>
            </a:extLst>
          </p:cNvPr>
          <p:cNvSpPr>
            <a:spLocks noGrp="1"/>
          </p:cNvSpPr>
          <p:nvPr>
            <p:ph idx="1"/>
          </p:nvPr>
        </p:nvSpPr>
        <p:spPr>
          <a:xfrm>
            <a:off x="1030310" y="349625"/>
            <a:ext cx="10792495" cy="6414246"/>
          </a:xfrm>
        </p:spPr>
        <p:txBody>
          <a:bodyPr>
            <a:normAutofit fontScale="92500"/>
          </a:bodyPr>
          <a:lstStyle/>
          <a:p>
            <a:pPr marL="0" indent="0" algn="just" rtl="1">
              <a:lnSpc>
                <a:spcPct val="150000"/>
              </a:lnSpc>
              <a:spcBef>
                <a:spcPts val="0"/>
              </a:spcBef>
              <a:buNone/>
            </a:pPr>
            <a:r>
              <a:rPr lang="fa-IR" sz="2600" dirty="0">
                <a:solidFill>
                  <a:schemeClr val="accent1">
                    <a:lumMod val="75000"/>
                  </a:schemeClr>
                </a:solidFill>
                <a:cs typeface="B Titr" panose="00000700000000000000" pitchFamily="2" charset="-78"/>
              </a:rPr>
              <a:t>شهرداری: </a:t>
            </a:r>
            <a:r>
              <a:rPr lang="fa-IR" sz="2600" dirty="0">
                <a:cs typeface="B Nazanin" panose="00000400000000000000" pitchFamily="2" charset="-78"/>
              </a:rPr>
              <a:t>بر پایه ماده 5 قانون محاسبات عمومی کشور، شهرداری سازمان عمومی و غیردولتی است که دارای استقلال و شخصیت حقوقی بوده و تحت نظر شورای شهر که منتخب مردم است و نظارت دولت از طریق وزارت کشور (سازمان شهرداری‏ها) برای انجام وظایفی که در قانون شهرداریها آمده، تأسیس شده است (ایمانی جاجرمی، 1374). با توجه به ویژگی‏های غیردولتی بودن، استقلال داشتن و انتخابی بودن شهرداری‏ها، ارائه خدمات مورد نیاز ساکنان شهر مهمترین وظیفه آنهاست.</a:t>
            </a:r>
          </a:p>
          <a:p>
            <a:pPr marL="0" indent="0" algn="just" rtl="1">
              <a:lnSpc>
                <a:spcPct val="150000"/>
              </a:lnSpc>
              <a:spcBef>
                <a:spcPts val="0"/>
              </a:spcBef>
              <a:buNone/>
            </a:pPr>
            <a:endParaRPr lang="en-US" sz="2600" dirty="0">
              <a:cs typeface="B Nazanin" panose="00000400000000000000" pitchFamily="2" charset="-78"/>
            </a:endParaRPr>
          </a:p>
          <a:p>
            <a:pPr marL="0" indent="0" algn="just" rtl="1">
              <a:lnSpc>
                <a:spcPct val="150000"/>
              </a:lnSpc>
              <a:spcBef>
                <a:spcPts val="0"/>
              </a:spcBef>
              <a:buNone/>
            </a:pPr>
            <a:r>
              <a:rPr lang="fa-IR" sz="2600" dirty="0">
                <a:solidFill>
                  <a:schemeClr val="accent1">
                    <a:lumMod val="75000"/>
                  </a:schemeClr>
                </a:solidFill>
                <a:cs typeface="B Titr" panose="00000700000000000000" pitchFamily="2" charset="-78"/>
              </a:rPr>
              <a:t>خدمات شهری: </a:t>
            </a:r>
            <a:r>
              <a:rPr lang="fa-IR" sz="2600" dirty="0">
                <a:cs typeface="B Nazanin" panose="00000400000000000000" pitchFamily="2" charset="-78"/>
              </a:rPr>
              <a:t>فعالیت‏های خدماتی هستند که شرایط زندگی شهروندان را آسان‏تر می‏کنند که شامل خدمات رفاهی، اجتماعی، فنی و زیرساختی است و در مجموع برای مقابله با آلودگی زیست محیطی، تقویت دستاوردهای فنی، ارائه خدمات بهداشتی، حمل و نقل و عرصه‏های مختلف شهری سازماندهی و مدیریت می‏گردد. خدمات شهری در چارچوب عوامل زیر جمع‌بندی می‌شوند:</a:t>
            </a:r>
          </a:p>
          <a:p>
            <a:pPr marL="0" indent="0" algn="r" rtl="1">
              <a:lnSpc>
                <a:spcPct val="150000"/>
              </a:lnSpc>
              <a:spcBef>
                <a:spcPts val="0"/>
              </a:spcBef>
              <a:buNone/>
            </a:pPr>
            <a:r>
              <a:rPr lang="fa-IR" sz="2600" dirty="0">
                <a:cs typeface="B Nazanin" panose="00000400000000000000" pitchFamily="2" charset="-78"/>
              </a:rPr>
              <a:t>محیط زیست شهری، عوامل فن شناختی، عوامل اداری - سیاسی، مقیاس و اندازه، تمرکز فعالیت‌ها، عوامل اجتماعی.</a:t>
            </a:r>
          </a:p>
          <a:p>
            <a:pPr marL="0" indent="0" algn="just" rtl="1">
              <a:lnSpc>
                <a:spcPct val="150000"/>
              </a:lnSpc>
              <a:buNone/>
            </a:pPr>
            <a:endParaRPr lang="en-US" sz="2800" dirty="0">
              <a:cs typeface="B Nazanin" panose="00000400000000000000" pitchFamily="2" charset="-78"/>
            </a:endParaRPr>
          </a:p>
        </p:txBody>
      </p:sp>
    </p:spTree>
    <p:extLst>
      <p:ext uri="{BB962C8B-B14F-4D97-AF65-F5344CB8AC3E}">
        <p14:creationId xmlns:p14="http://schemas.microsoft.com/office/powerpoint/2010/main" xmlns="" val="26214075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66515"/>
          </a:xfrm>
        </p:spPr>
        <p:txBody>
          <a:bodyPr>
            <a:normAutofit/>
          </a:bodyPr>
          <a:lstStyle/>
          <a:p>
            <a:pPr algn="r" rtl="1"/>
            <a:r>
              <a:rPr lang="fa-IR" sz="2400" dirty="0">
                <a:solidFill>
                  <a:schemeClr val="accent1">
                    <a:lumMod val="75000"/>
                  </a:schemeClr>
                </a:solidFill>
                <a:cs typeface="B Titr" panose="00000700000000000000" pitchFamily="2" charset="-78"/>
              </a:rPr>
              <a:t>مدل سلسله مراتب کیفیت خدمات</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647825" y="1476375"/>
            <a:ext cx="9856787" cy="4434847"/>
          </a:xfrm>
        </p:spPr>
        <p:txBody>
          <a:bodyPr>
            <a:normAutofit/>
          </a:bodyPr>
          <a:lstStyle/>
          <a:p>
            <a:pPr marL="0" indent="0" algn="just" rtl="1">
              <a:lnSpc>
                <a:spcPct val="150000"/>
              </a:lnSpc>
              <a:spcBef>
                <a:spcPts val="0"/>
              </a:spcBef>
              <a:buNone/>
            </a:pPr>
            <a:r>
              <a:rPr lang="fa-IR" sz="2400" dirty="0">
                <a:cs typeface="B Nazanin" panose="00000400000000000000" pitchFamily="2" charset="-78"/>
              </a:rPr>
              <a:t>بردی و همکارانش (2001) در تحقیقی، مدل سلسله مراتبی برای سنجش کیفیت خدمات ارائه کرده‏ا‏ند. بر اساس این مدل کیفیت خدمات متشکل بر سه بعد اولیه کیفیت تعاملی، کیفیت محیط فیزیکی و کیفیت نتیجه است. هر یک از این ابعاد خود شامل سه بعد فرعی است، بر اساس این مدل ابتدا مراجعان ارزیابی‌های خود از ابعاد فرعی را با هم ترکیب کرده و مجموع آنها، ادراکات مشتریان از عملکرد سازمان در هر بعد را شکل می‏دهد. سپس مجموعه این ادراکات منجر به برداشت کلی مشتریان از کیفیت خدمات می‏شود. به عبارت دیگر، مشتریان ادراکاتشان از کیفیت خدمات را بر مبنای ارزیابی عملکرد در سطوح چندگانه شکل می‏دهند (سید جوادین و کیماسی،1384).</a:t>
            </a:r>
            <a:endParaRPr lang="en-US" sz="2400" dirty="0">
              <a:cs typeface="B Nazanin" panose="00000400000000000000" pitchFamily="2" charset="-78"/>
            </a:endParaRPr>
          </a:p>
        </p:txBody>
      </p:sp>
    </p:spTree>
    <p:extLst>
      <p:ext uri="{BB962C8B-B14F-4D97-AF65-F5344CB8AC3E}">
        <p14:creationId xmlns:p14="http://schemas.microsoft.com/office/powerpoint/2010/main" xmlns="" val="3195194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6613F3-FC24-48D5-BAC7-837C11A8367E}"/>
              </a:ext>
            </a:extLst>
          </p:cNvPr>
          <p:cNvSpPr>
            <a:spLocks noGrp="1"/>
          </p:cNvSpPr>
          <p:nvPr>
            <p:ph type="title"/>
          </p:nvPr>
        </p:nvSpPr>
        <p:spPr/>
        <p:txBody>
          <a:bodyPr>
            <a:normAutofit/>
          </a:bodyPr>
          <a:lstStyle/>
          <a:p>
            <a:pPr algn="ctr" rtl="1"/>
            <a:r>
              <a:rPr lang="fa-IR" sz="2400" dirty="0">
                <a:solidFill>
                  <a:schemeClr val="accent1">
                    <a:lumMod val="75000"/>
                  </a:schemeClr>
                </a:solidFill>
                <a:cs typeface="B Titr" panose="00000700000000000000" pitchFamily="2" charset="-78"/>
              </a:rPr>
              <a:t>مدل سلسله مراتب کیفیت خدمات (سید جوادین و کیماسی، 1384)</a:t>
            </a:r>
            <a:endParaRPr lang="en-US" sz="2400" dirty="0">
              <a:solidFill>
                <a:schemeClr val="accent1">
                  <a:lumMod val="75000"/>
                </a:schemeClr>
              </a:solidFill>
            </a:endParaRPr>
          </a:p>
        </p:txBody>
      </p:sp>
      <p:pic>
        <p:nvPicPr>
          <p:cNvPr id="7" name="Content Placeholder 6">
            <a:extLst>
              <a:ext uri="{FF2B5EF4-FFF2-40B4-BE49-F238E27FC236}">
                <a16:creationId xmlns:a16="http://schemas.microsoft.com/office/drawing/2014/main" xmlns="" id="{9DCE3917-DDFC-4A3D-B260-6ACCBE26200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5400000">
            <a:off x="5055079" y="-284672"/>
            <a:ext cx="3493697" cy="7599872"/>
          </a:xfrm>
        </p:spPr>
      </p:pic>
    </p:spTree>
    <p:extLst>
      <p:ext uri="{BB962C8B-B14F-4D97-AF65-F5344CB8AC3E}">
        <p14:creationId xmlns:p14="http://schemas.microsoft.com/office/powerpoint/2010/main" xmlns="" val="3819723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42715"/>
          </a:xfrm>
        </p:spPr>
        <p:txBody>
          <a:bodyPr>
            <a:normAutofit/>
          </a:bodyPr>
          <a:lstStyle/>
          <a:p>
            <a:pPr algn="r" rtl="1"/>
            <a:r>
              <a:rPr lang="fa-IR" sz="2400" dirty="0">
                <a:solidFill>
                  <a:schemeClr val="accent1">
                    <a:lumMod val="75000"/>
                  </a:schemeClr>
                </a:solidFill>
                <a:cs typeface="B Titr" panose="00000700000000000000" pitchFamily="2" charset="-78"/>
              </a:rPr>
              <a:t>مدل گرونروس</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000125" y="1266825"/>
            <a:ext cx="10504487" cy="5343525"/>
          </a:xfrm>
        </p:spPr>
        <p:txBody>
          <a:bodyPr>
            <a:noAutofit/>
          </a:bodyPr>
          <a:lstStyle/>
          <a:p>
            <a:pPr marL="0" indent="0" algn="just" rtl="1">
              <a:lnSpc>
                <a:spcPct val="150000"/>
              </a:lnSpc>
              <a:buNone/>
            </a:pPr>
            <a:r>
              <a:rPr lang="fa-IR" sz="2400" dirty="0">
                <a:cs typeface="B Nazanin" panose="00000400000000000000" pitchFamily="2" charset="-78"/>
              </a:rPr>
              <a:t>در این مدل، خدمت مورد انتظار و چیزی که وا</a:t>
            </a:r>
            <a:r>
              <a:rPr lang="fa-IR" sz="2400" dirty="0">
                <a:solidFill>
                  <a:schemeClr val="tx1"/>
                </a:solidFill>
                <a:cs typeface="B Nazanin" panose="00000400000000000000" pitchFamily="2" charset="-78"/>
              </a:rPr>
              <a:t>قعاً </a:t>
            </a:r>
            <a:r>
              <a:rPr lang="fa-IR" sz="2400" dirty="0">
                <a:cs typeface="B Nazanin" panose="00000400000000000000" pitchFamily="2" charset="-78"/>
              </a:rPr>
              <a:t>درک می‏شود، در مقابل هم، قرار داده می‌شود و تفاوت بین این دو، نشان دهنده کیفیت است. گرونروس، ابعاد کیفیت خدمت را شامل دو جزء کیفیت فنی و کیفیت کارکردی می‏داند. کیفیت فنی، چیزی است که مشتری در تعامل با مراکز خدماتی به دست می‌آورد و کیفیت کارکردی نیز نحوه دریافت خدمات توسط مشتری / شهروند است. با این که این دو بعد کیفیت با هم ارتباط متقابل دارند، گرونروس عنوان می‌کند، کیفیت کارکردی، اهمیت بیشتری در کیفیت خدمت برای مصرف کنندگان نسبت به دیگر متغیرها دارد. بعضی استنتاجات دیگر گرونروس به این ترتیب هستند:</a:t>
            </a:r>
          </a:p>
          <a:p>
            <a:pPr marL="0" indent="0" algn="just" rtl="1">
              <a:lnSpc>
                <a:spcPct val="150000"/>
              </a:lnSpc>
              <a:buNone/>
            </a:pPr>
            <a:r>
              <a:rPr lang="fa-IR" sz="2400" dirty="0">
                <a:cs typeface="B Nazanin" panose="00000400000000000000" pitchFamily="2" charset="-78"/>
              </a:rPr>
              <a:t>1- تعاملات خریدار - فروشنده نسبت به فعالیت‌های سنتی بازاریابی بسیار مهم‏تر است.</a:t>
            </a:r>
          </a:p>
          <a:p>
            <a:pPr marL="0" indent="0" algn="just" rtl="1">
              <a:lnSpc>
                <a:spcPct val="150000"/>
              </a:lnSpc>
              <a:buNone/>
            </a:pPr>
            <a:r>
              <a:rPr lang="fa-IR" sz="2400" dirty="0">
                <a:cs typeface="B Nazanin" panose="00000400000000000000" pitchFamily="2" charset="-78"/>
              </a:rPr>
              <a:t> 2- تصویر شرکت در مقایسه با فعالیت‏های سنتی بازاریابی، بستگی بسیاری به تعاملات خریدار - فروشنده و ارتباطات شفاهی دارد.  </a:t>
            </a:r>
            <a:endParaRPr lang="en-US" sz="2400" dirty="0">
              <a:cs typeface="B Nazanin" panose="00000400000000000000" pitchFamily="2" charset="-78"/>
            </a:endParaRPr>
          </a:p>
        </p:txBody>
      </p:sp>
    </p:spTree>
    <p:extLst>
      <p:ext uri="{BB962C8B-B14F-4D97-AF65-F5344CB8AC3E}">
        <p14:creationId xmlns:p14="http://schemas.microsoft.com/office/powerpoint/2010/main" xmlns="" val="41171870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717702-0EF3-46E1-BB2E-5E36C40DBAE2}"/>
              </a:ext>
            </a:extLst>
          </p:cNvPr>
          <p:cNvSpPr>
            <a:spLocks noGrp="1"/>
          </p:cNvSpPr>
          <p:nvPr>
            <p:ph type="title"/>
          </p:nvPr>
        </p:nvSpPr>
        <p:spPr>
          <a:xfrm>
            <a:off x="2592925" y="624110"/>
            <a:ext cx="8911687" cy="600841"/>
          </a:xfrm>
        </p:spPr>
        <p:txBody>
          <a:bodyPr>
            <a:normAutofit/>
          </a:bodyPr>
          <a:lstStyle/>
          <a:p>
            <a:pPr algn="ctr" rtl="1"/>
            <a:r>
              <a:rPr lang="fa-IR" sz="2400" dirty="0">
                <a:solidFill>
                  <a:schemeClr val="accent1">
                    <a:lumMod val="75000"/>
                  </a:schemeClr>
                </a:solidFill>
                <a:cs typeface="B Titr" panose="00000700000000000000" pitchFamily="2" charset="-78"/>
              </a:rPr>
              <a:t>مدل گرونروس </a:t>
            </a:r>
            <a:r>
              <a:rPr lang="en-US" sz="2400" dirty="0">
                <a:solidFill>
                  <a:schemeClr val="accent1">
                    <a:lumMod val="75000"/>
                  </a:schemeClr>
                </a:solidFill>
                <a:cs typeface="B Titr" panose="00000700000000000000" pitchFamily="2" charset="-78"/>
              </a:rPr>
              <a:t>  </a:t>
            </a:r>
            <a:r>
              <a:rPr lang="en-US" sz="2400" dirty="0">
                <a:solidFill>
                  <a:schemeClr val="accent1">
                    <a:lumMod val="75000"/>
                  </a:schemeClr>
                </a:solidFill>
                <a:latin typeface="Aller" panose="020B0503030302020204" pitchFamily="34" charset="0"/>
                <a:cs typeface="B Titr" panose="00000700000000000000" pitchFamily="2" charset="-78"/>
              </a:rPr>
              <a:t>(</a:t>
            </a:r>
            <a:r>
              <a:rPr lang="en-US" sz="2400" dirty="0" err="1">
                <a:solidFill>
                  <a:schemeClr val="accent1">
                    <a:lumMod val="75000"/>
                  </a:schemeClr>
                </a:solidFill>
                <a:latin typeface="Aller" panose="020B0503030302020204" pitchFamily="34" charset="0"/>
                <a:cs typeface="B Titr" panose="00000700000000000000" pitchFamily="2" charset="-78"/>
              </a:rPr>
              <a:t>seth</a:t>
            </a:r>
            <a:r>
              <a:rPr lang="en-US" sz="2400" dirty="0">
                <a:solidFill>
                  <a:schemeClr val="accent1">
                    <a:lumMod val="75000"/>
                  </a:schemeClr>
                </a:solidFill>
                <a:latin typeface="Aller" panose="020B0503030302020204" pitchFamily="34" charset="0"/>
                <a:cs typeface="B Titr" panose="00000700000000000000" pitchFamily="2" charset="-78"/>
              </a:rPr>
              <a:t> </a:t>
            </a:r>
            <a:r>
              <a:rPr lang="en-US" sz="2400" dirty="0">
                <a:solidFill>
                  <a:schemeClr val="accent1">
                    <a:lumMod val="75000"/>
                  </a:schemeClr>
                </a:solidFill>
                <a:latin typeface="+mn-lt"/>
                <a:cs typeface="Angsana New" panose="02020603050405020304" pitchFamily="18" charset="-34"/>
              </a:rPr>
              <a:t>&amp;</a:t>
            </a:r>
            <a:r>
              <a:rPr lang="en-US" sz="2400" dirty="0">
                <a:solidFill>
                  <a:schemeClr val="accent1">
                    <a:lumMod val="75000"/>
                  </a:schemeClr>
                </a:solidFill>
                <a:latin typeface="Aller" panose="020B0503030302020204" pitchFamily="34" charset="0"/>
                <a:cs typeface="B Titr" panose="00000700000000000000" pitchFamily="2" charset="-78"/>
              </a:rPr>
              <a:t> et al,2005)</a:t>
            </a:r>
            <a:endParaRPr lang="en-US" sz="2400" dirty="0">
              <a:latin typeface="Aller" panose="020B0503030302020204" pitchFamily="34" charset="0"/>
            </a:endParaRPr>
          </a:p>
        </p:txBody>
      </p:sp>
      <p:pic>
        <p:nvPicPr>
          <p:cNvPr id="5" name="Content Placeholder 4">
            <a:extLst>
              <a:ext uri="{FF2B5EF4-FFF2-40B4-BE49-F238E27FC236}">
                <a16:creationId xmlns:a16="http://schemas.microsoft.com/office/drawing/2014/main" xmlns="" id="{796F0A6B-7165-4A28-A6BE-CF78FD2F658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5400000">
            <a:off x="3760835" y="85986"/>
            <a:ext cx="5210358" cy="7798838"/>
          </a:xfrm>
        </p:spPr>
      </p:pic>
    </p:spTree>
    <p:extLst>
      <p:ext uri="{BB962C8B-B14F-4D97-AF65-F5344CB8AC3E}">
        <p14:creationId xmlns:p14="http://schemas.microsoft.com/office/powerpoint/2010/main" xmlns="" val="7993287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1450"/>
            <a:ext cx="9294275" cy="737228"/>
          </a:xfrm>
        </p:spPr>
        <p:txBody>
          <a:bodyPr>
            <a:normAutofit/>
          </a:bodyPr>
          <a:lstStyle/>
          <a:p>
            <a:pPr algn="r" rtl="1"/>
            <a:r>
              <a:rPr lang="fa-IR" sz="2400" dirty="0">
                <a:solidFill>
                  <a:schemeClr val="accent1">
                    <a:lumMod val="75000"/>
                  </a:schemeClr>
                </a:solidFill>
                <a:cs typeface="B Titr" panose="00000700000000000000" pitchFamily="2" charset="-78"/>
              </a:rPr>
              <a:t>مدل می یر/ مت مولر</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085849" y="809625"/>
            <a:ext cx="10801351" cy="6048375"/>
          </a:xfrm>
        </p:spPr>
        <p:txBody>
          <a:bodyPr>
            <a:noAutofit/>
          </a:bodyPr>
          <a:lstStyle/>
          <a:p>
            <a:pPr marL="0" indent="0" algn="just" rtl="1">
              <a:lnSpc>
                <a:spcPct val="150000"/>
              </a:lnSpc>
              <a:spcBef>
                <a:spcPts val="0"/>
              </a:spcBef>
              <a:buNone/>
            </a:pPr>
            <a:r>
              <a:rPr lang="fa-IR" sz="2400" dirty="0">
                <a:cs typeface="B Nazanin" panose="00000400000000000000" pitchFamily="2" charset="-78"/>
              </a:rPr>
              <a:t>در چارچوب مدل می‏یر و مت مولر، بین چهار درجه کیفیت تفاوت قائل شده‌اند:</a:t>
            </a:r>
          </a:p>
          <a:p>
            <a:pPr marL="0" indent="0" algn="just" rtl="1">
              <a:lnSpc>
                <a:spcPct val="150000"/>
              </a:lnSpc>
              <a:spcBef>
                <a:spcPts val="0"/>
              </a:spcBef>
              <a:buNone/>
            </a:pPr>
            <a:r>
              <a:rPr lang="fa-IR" sz="2400" dirty="0">
                <a:cs typeface="B Nazanin" panose="00000400000000000000" pitchFamily="2" charset="-78"/>
              </a:rPr>
              <a:t> کیفیت بالقوه ارائه دهنده خدمت - کیفیت بالقوه مشتری / شهروند - کیفیت فرآیند - کیفیت محصول.</a:t>
            </a:r>
          </a:p>
          <a:p>
            <a:pPr marL="0" indent="0" algn="just" rtl="1">
              <a:lnSpc>
                <a:spcPct val="150000"/>
              </a:lnSpc>
              <a:spcBef>
                <a:spcPts val="0"/>
              </a:spcBef>
              <a:buNone/>
            </a:pPr>
            <a:r>
              <a:rPr lang="fa-IR" sz="2400" dirty="0">
                <a:cs typeface="B Nazanin" panose="00000400000000000000" pitchFamily="2" charset="-78"/>
              </a:rPr>
              <a:t> کیفیت بالقوه ارائه دهنده خدمت، شامل توانایی و قصد و اراده ارائه دهنده خدمت، برای خدمت‏دهی به مشتریان و بهبود قابلیت‏های خود است. کیفیت بالقوه مشتری، نمایانگر ترکیب توانایی‌های مشتری در به دست ‌آوردن خدمت و روش‌های تعاملات چندگانه مشتریان / شهروندان (برای مثال اشکال حمل و نقل کالاها) است.</a:t>
            </a:r>
          </a:p>
          <a:p>
            <a:pPr marL="0" indent="0" algn="just" rtl="1">
              <a:lnSpc>
                <a:spcPct val="150000"/>
              </a:lnSpc>
              <a:spcBef>
                <a:spcPts val="0"/>
              </a:spcBef>
              <a:buNone/>
            </a:pPr>
            <a:r>
              <a:rPr lang="fa-IR" sz="2400" dirty="0">
                <a:cs typeface="B Nazanin" panose="00000400000000000000" pitchFamily="2" charset="-78"/>
              </a:rPr>
              <a:t> کیفیت فرآیند به وسیله سه مورد شکل می‌گیرد: 1- وجود کیفیت بالقوه ارائه دهنده خدمت و کیفیت بالقوه مشتری / شهروند 2- واقعی سازی خدمت به وسیله ارائه دهنده آن 3- انسجام مشتری / شهروند (سطح برآورده شدن نیازهای مشتری با ایده‏های تصور شده او)</a:t>
            </a:r>
          </a:p>
          <a:p>
            <a:pPr marL="0" indent="0" algn="just" rtl="1">
              <a:lnSpc>
                <a:spcPct val="150000"/>
              </a:lnSpc>
              <a:spcBef>
                <a:spcPts val="0"/>
              </a:spcBef>
              <a:buNone/>
            </a:pPr>
            <a:r>
              <a:rPr lang="fa-IR" sz="2400" dirty="0">
                <a:cs typeface="B Nazanin" panose="00000400000000000000" pitchFamily="2" charset="-78"/>
              </a:rPr>
              <a:t>کیفیت محصول نیز نه تنها به وسیله نتیجه نهایی فرایند ارائه خدمت، بلکه به وسیله رضایت یا عدم رضایت‏مندی از دریافت خدمت در آینده و کیفیت خدمات فروخته شده نیز ارزیابی می‏شود.  </a:t>
            </a:r>
            <a:endParaRPr lang="en-US" sz="2400" dirty="0">
              <a:cs typeface="B Nazanin" panose="00000400000000000000" pitchFamily="2" charset="-78"/>
            </a:endParaRPr>
          </a:p>
        </p:txBody>
      </p:sp>
    </p:spTree>
    <p:extLst>
      <p:ext uri="{BB962C8B-B14F-4D97-AF65-F5344CB8AC3E}">
        <p14:creationId xmlns:p14="http://schemas.microsoft.com/office/powerpoint/2010/main" xmlns="" val="30517727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DD6219-B1EA-4FC6-8092-40B49F6B7903}"/>
              </a:ext>
            </a:extLst>
          </p:cNvPr>
          <p:cNvSpPr>
            <a:spLocks noGrp="1"/>
          </p:cNvSpPr>
          <p:nvPr>
            <p:ph type="title"/>
          </p:nvPr>
        </p:nvSpPr>
        <p:spPr/>
        <p:txBody>
          <a:bodyPr>
            <a:normAutofit/>
          </a:bodyPr>
          <a:lstStyle/>
          <a:p>
            <a:pPr algn="ctr" rtl="1"/>
            <a:r>
              <a:rPr lang="fa-IR" sz="2400" dirty="0">
                <a:solidFill>
                  <a:schemeClr val="accent1">
                    <a:lumMod val="75000"/>
                  </a:schemeClr>
                </a:solidFill>
                <a:cs typeface="B Titr" panose="00000700000000000000" pitchFamily="2" charset="-78"/>
              </a:rPr>
              <a:t>مدل می یر/ مت مولر</a:t>
            </a:r>
            <a:r>
              <a:rPr lang="en-US" sz="2400" dirty="0">
                <a:solidFill>
                  <a:schemeClr val="accent1">
                    <a:lumMod val="75000"/>
                  </a:schemeClr>
                </a:solidFill>
                <a:cs typeface="B Titr" panose="00000700000000000000" pitchFamily="2" charset="-78"/>
              </a:rPr>
              <a:t>   </a:t>
            </a:r>
            <a:r>
              <a:rPr lang="en-US" sz="2400" b="1" dirty="0">
                <a:solidFill>
                  <a:schemeClr val="accent1">
                    <a:lumMod val="75000"/>
                  </a:schemeClr>
                </a:solidFill>
                <a:latin typeface="Times" panose="02020603060405020304" pitchFamily="18" charset="0"/>
                <a:cs typeface="Angsana New" panose="02020603050405020304" pitchFamily="18" charset="-34"/>
              </a:rPr>
              <a:t>(</a:t>
            </a:r>
            <a:r>
              <a:rPr lang="en-US" sz="2400" b="1" dirty="0" err="1">
                <a:solidFill>
                  <a:schemeClr val="accent1">
                    <a:lumMod val="75000"/>
                  </a:schemeClr>
                </a:solidFill>
                <a:latin typeface="Times" panose="02020603060405020304" pitchFamily="18" charset="0"/>
                <a:cs typeface="Angsana New" panose="02020603050405020304" pitchFamily="18" charset="-34"/>
              </a:rPr>
              <a:t>Karaus</a:t>
            </a:r>
            <a:r>
              <a:rPr lang="en-US" sz="2400" b="1" dirty="0">
                <a:solidFill>
                  <a:schemeClr val="accent1">
                    <a:lumMod val="75000"/>
                  </a:schemeClr>
                </a:solidFill>
                <a:latin typeface="Times" panose="02020603060405020304" pitchFamily="18" charset="0"/>
                <a:cs typeface="Angsana New" panose="02020603050405020304" pitchFamily="18" charset="-34"/>
              </a:rPr>
              <a:t>, 2002)</a:t>
            </a:r>
            <a:endParaRPr lang="en-US" sz="2400" b="1" dirty="0">
              <a:latin typeface="Times" panose="02020603060405020304" pitchFamily="18" charset="0"/>
              <a:cs typeface="Angsana New" panose="02020603050405020304" pitchFamily="18" charset="-34"/>
            </a:endParaRPr>
          </a:p>
        </p:txBody>
      </p:sp>
      <p:pic>
        <p:nvPicPr>
          <p:cNvPr id="5" name="Content Placeholder 4">
            <a:extLst>
              <a:ext uri="{FF2B5EF4-FFF2-40B4-BE49-F238E27FC236}">
                <a16:creationId xmlns:a16="http://schemas.microsoft.com/office/drawing/2014/main" xmlns="" id="{ABC9B3AC-8B55-46BD-B609-486B0BEA5E9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5400000">
            <a:off x="5508131" y="-532125"/>
            <a:ext cx="2846386" cy="7720641"/>
          </a:xfrm>
        </p:spPr>
      </p:pic>
    </p:spTree>
    <p:extLst>
      <p:ext uri="{BB962C8B-B14F-4D97-AF65-F5344CB8AC3E}">
        <p14:creationId xmlns:p14="http://schemas.microsoft.com/office/powerpoint/2010/main" xmlns="" val="69890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a:solidFill>
                  <a:schemeClr val="accent1">
                    <a:lumMod val="75000"/>
                  </a:schemeClr>
                </a:solidFill>
                <a:cs typeface="B Titr" panose="00000700000000000000" pitchFamily="2" charset="-78"/>
              </a:rPr>
              <a:t>مدل خدمات کیفی جامع</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352550" y="1447800"/>
            <a:ext cx="10152062" cy="4463422"/>
          </a:xfrm>
        </p:spPr>
        <p:txBody>
          <a:bodyPr>
            <a:noAutofit/>
          </a:bodyPr>
          <a:lstStyle/>
          <a:p>
            <a:pPr marL="0" indent="0" algn="just" rtl="1">
              <a:lnSpc>
                <a:spcPct val="150000"/>
              </a:lnSpc>
              <a:spcBef>
                <a:spcPts val="0"/>
              </a:spcBef>
              <a:buNone/>
            </a:pPr>
            <a:r>
              <a:rPr lang="fa-IR" sz="2400" dirty="0">
                <a:cs typeface="B Nazanin" panose="00000400000000000000" pitchFamily="2" charset="-78"/>
              </a:rPr>
              <a:t>مدل خدمات کیفی جامع، دیدگاهی کل‏نگر نسبت به دیگر مدل‏های کیفیت خدمات دارد و رویکردی تکنیکی -  اجتماعی است که اندیشه مدیریت کیفیت جامع را در سازمان‏های خدماتی تشریح می‏کند. در این رویکرد، دوازده بعد حیاتی برای استقرار مدیریت کیفیت جامع برشمرده شده که مدل خدمات کیفیت جامع، ارتباطات آنها را با هم نشان می‌دهد. دوازده بعد مدیریت کیفیت که برای استقرار مدیریت کیفیت جامع در سازمان‏های خدماتی حیاتی هستند، عبارتند از:</a:t>
            </a:r>
          </a:p>
          <a:p>
            <a:pPr marL="0" indent="0" algn="just" rtl="1">
              <a:lnSpc>
                <a:spcPct val="150000"/>
              </a:lnSpc>
              <a:spcBef>
                <a:spcPts val="0"/>
              </a:spcBef>
              <a:buNone/>
            </a:pPr>
            <a:r>
              <a:rPr lang="fa-IR" sz="2400" dirty="0">
                <a:cs typeface="B Nazanin" panose="00000400000000000000" pitchFamily="2" charset="-78"/>
              </a:rPr>
              <a:t>1- تعهد مدیریت ارشد و رهبری آینده نگر 2- مدیریت منابع انسانی 3 - سیستم فنی 4- اطلاعات و سیستم تجزیه و تحلیل آنها 5- الگوگیری 6- بهبود مستمر 7- تمرکز بر مشتری 8- مشارکت کارکنان 9- مسئولیت اجتماعی 10- رضایت کارکنان 11- فضای خدمتی 12- فرهنگ خدمت.  </a:t>
            </a:r>
            <a:endParaRPr lang="en-US" sz="2400" dirty="0">
              <a:cs typeface="B Nazanin" panose="00000400000000000000" pitchFamily="2" charset="-78"/>
            </a:endParaRPr>
          </a:p>
        </p:txBody>
      </p:sp>
    </p:spTree>
    <p:extLst>
      <p:ext uri="{BB962C8B-B14F-4D97-AF65-F5344CB8AC3E}">
        <p14:creationId xmlns:p14="http://schemas.microsoft.com/office/powerpoint/2010/main" xmlns="" val="2148412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47975" y="1775252"/>
            <a:ext cx="8794376" cy="461665"/>
          </a:xfrm>
          <a:prstGeom prst="rect">
            <a:avLst/>
          </a:prstGeom>
        </p:spPr>
        <p:txBody>
          <a:bodyPr wrap="square">
            <a:spAutoFit/>
          </a:bodyPr>
          <a:lstStyle/>
          <a:p>
            <a:pPr lvl="0" algn="ctr" defTabSz="457200">
              <a:spcBef>
                <a:spcPts val="1000"/>
              </a:spcBef>
              <a:buClr>
                <a:srgbClr val="4F81BD"/>
              </a:buClr>
            </a:pPr>
            <a:r>
              <a:rPr lang="fa-IR" sz="2400" dirty="0">
                <a:solidFill>
                  <a:schemeClr val="accent1">
                    <a:lumMod val="75000"/>
                  </a:schemeClr>
                </a:solidFill>
                <a:cs typeface="B Titr" panose="00000700000000000000" pitchFamily="2" charset="-78"/>
              </a:rPr>
              <a:t>راهبردهای پیشنهادی جهت ارائه امور خدمات مطلوب (شهری)</a:t>
            </a:r>
            <a:endParaRPr lang="en-US" sz="2400" dirty="0">
              <a:solidFill>
                <a:schemeClr val="accent1">
                  <a:lumMod val="75000"/>
                </a:schemeClr>
              </a:solidFill>
              <a:cs typeface="B Titr" panose="00000700000000000000" pitchFamily="2" charset="-78"/>
            </a:endParaRPr>
          </a:p>
        </p:txBody>
      </p:sp>
    </p:spTree>
    <p:extLst>
      <p:ext uri="{BB962C8B-B14F-4D97-AF65-F5344CB8AC3E}">
        <p14:creationId xmlns:p14="http://schemas.microsoft.com/office/powerpoint/2010/main" xmlns="" val="12214211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81000"/>
            <a:ext cx="8911687" cy="952498"/>
          </a:xfrm>
        </p:spPr>
        <p:txBody>
          <a:bodyPr>
            <a:normAutofit/>
          </a:bodyPr>
          <a:lstStyle/>
          <a:p>
            <a:pPr algn="r" rtl="1"/>
            <a:r>
              <a:rPr lang="fa-IR" sz="2400" dirty="0">
                <a:solidFill>
                  <a:schemeClr val="accent1">
                    <a:lumMod val="75000"/>
                  </a:schemeClr>
                </a:solidFill>
                <a:cs typeface="B Titr" panose="00000700000000000000" pitchFamily="2" charset="-78"/>
              </a:rPr>
              <a:t>بسترهای لازم برای خدمات‏رسانی</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1924050" y="1333499"/>
            <a:ext cx="10344150" cy="5457825"/>
          </a:xfrm>
        </p:spPr>
        <p:txBody>
          <a:bodyPr>
            <a:noAutofit/>
          </a:bodyPr>
          <a:lstStyle/>
          <a:p>
            <a:pPr marL="800100" lvl="2" indent="0" algn="just" rtl="1">
              <a:lnSpc>
                <a:spcPct val="150000"/>
              </a:lnSpc>
              <a:spcBef>
                <a:spcPts val="0"/>
              </a:spcBef>
              <a:buNone/>
            </a:pPr>
            <a:r>
              <a:rPr lang="fa-IR" sz="2400" dirty="0">
                <a:cs typeface="B Nazanin" panose="00000400000000000000" pitchFamily="2" charset="-78"/>
              </a:rPr>
              <a:t>در هر نظام خدمت‏رسانی دو جزء اصلی وجود دارد که در قالب اصیل (خدمت گیرنده) و وکیل (خدمت‌دهنده) تعریف می‏شوند. هر یک از اجزای یاد شده دارای ویژگی‏های خاصی است و در حالت مطلوب، روابط سه گانه زیر میان آنها حاکم است:</a:t>
            </a:r>
          </a:p>
          <a:p>
            <a:pPr marL="800100" lvl="2" indent="0" algn="just" rtl="1">
              <a:lnSpc>
                <a:spcPct val="150000"/>
              </a:lnSpc>
              <a:spcBef>
                <a:spcPts val="0"/>
              </a:spcBef>
              <a:buNone/>
            </a:pPr>
            <a:r>
              <a:rPr lang="fa-IR" sz="2400" dirty="0">
                <a:cs typeface="B Nazanin" panose="00000400000000000000" pitchFamily="2" charset="-78"/>
              </a:rPr>
              <a:t> الف) پاسخ‏خواهی و طلب اطلاعات در مورد کارها و فعالیت‏ها از طرف اصیل</a:t>
            </a:r>
          </a:p>
          <a:p>
            <a:pPr marL="800100" lvl="2" indent="0" algn="just" rtl="1">
              <a:lnSpc>
                <a:spcPct val="150000"/>
              </a:lnSpc>
              <a:spcBef>
                <a:spcPts val="0"/>
              </a:spcBef>
              <a:buNone/>
            </a:pPr>
            <a:r>
              <a:rPr lang="fa-IR" sz="2400" dirty="0">
                <a:cs typeface="B Nazanin" panose="00000400000000000000" pitchFamily="2" charset="-78"/>
              </a:rPr>
              <a:t> ب) انتقال منابع، اطلاعات و انتظارات به وکیل </a:t>
            </a:r>
          </a:p>
          <a:p>
            <a:pPr marL="800100" lvl="2" indent="0" algn="just" rtl="1">
              <a:lnSpc>
                <a:spcPct val="150000"/>
              </a:lnSpc>
              <a:spcBef>
                <a:spcPts val="0"/>
              </a:spcBef>
              <a:buNone/>
            </a:pPr>
            <a:r>
              <a:rPr lang="fa-IR" sz="2400" dirty="0">
                <a:cs typeface="B Nazanin" panose="00000400000000000000" pitchFamily="2" charset="-78"/>
              </a:rPr>
              <a:t> ج) عرضه اطلاعات در مورد نحوه انجام کارها و فعالیت‏ها از طریق وکیل </a:t>
            </a:r>
          </a:p>
        </p:txBody>
      </p:sp>
    </p:spTree>
    <p:extLst>
      <p:ext uri="{BB962C8B-B14F-4D97-AF65-F5344CB8AC3E}">
        <p14:creationId xmlns:p14="http://schemas.microsoft.com/office/powerpoint/2010/main" xmlns="" val="6167576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CAA803D-F9D3-4400-8A28-18B598497899}"/>
              </a:ext>
            </a:extLst>
          </p:cNvPr>
          <p:cNvSpPr>
            <a:spLocks noGrp="1"/>
          </p:cNvSpPr>
          <p:nvPr>
            <p:ph idx="1"/>
          </p:nvPr>
        </p:nvSpPr>
        <p:spPr>
          <a:xfrm>
            <a:off x="2200275" y="876300"/>
            <a:ext cx="9304337" cy="5034922"/>
          </a:xfrm>
        </p:spPr>
        <p:txBody>
          <a:bodyPr>
            <a:normAutofit/>
          </a:bodyPr>
          <a:lstStyle/>
          <a:p>
            <a:pPr marL="0" indent="0" algn="just" rtl="1">
              <a:lnSpc>
                <a:spcPct val="150000"/>
              </a:lnSpc>
              <a:spcBef>
                <a:spcPts val="0"/>
              </a:spcBef>
              <a:buNone/>
            </a:pPr>
            <a:r>
              <a:rPr lang="fa-IR" sz="2400" dirty="0">
                <a:cs typeface="B Nazanin" panose="00000400000000000000" pitchFamily="2" charset="-78"/>
              </a:rPr>
              <a:t>همان‏طور که وکیل (خدمت‌دهنده) نیازمند پیروی از نظام‏های خاصی است، اصیل (خدمت گیرنده) نیز باید دارای دو ویژگی اصلی مشارکت مدنی و شهروندمداری فعال باشد و بدین طریق تعهدات و انتظارات طرفین از یکدیگر کاملاً تعریف می‌شود. در صورت شکل‏گیری تعامل مناسب میان اصیل و وکیل و همچنین وجود ویژگی‌های مناسب تعریف شده برای آنها، انتظار می‌رود نظام مناسب پاسخگویی در سازمان استقرار یابد و به تبع آن کیفیت خدمات ارتقاء یافته و رضایت‏مندی از خدمات عمومی حاصل شود. نتیجه چنین فرآیندی، شکل‏گیری اعتماد عمومی میان اصیل - وکیل است.</a:t>
            </a:r>
            <a:endParaRPr lang="en-US" sz="2400" dirty="0">
              <a:cs typeface="B Nazanin" panose="00000400000000000000" pitchFamily="2" charset="-78"/>
            </a:endParaRPr>
          </a:p>
          <a:p>
            <a:pPr marL="0" indent="0" algn="just" rtl="1">
              <a:lnSpc>
                <a:spcPct val="150000"/>
              </a:lnSpc>
              <a:spcBef>
                <a:spcPts val="0"/>
              </a:spcBef>
              <a:buNone/>
            </a:pPr>
            <a:endParaRPr lang="en-US" sz="2400" dirty="0">
              <a:cs typeface="B Nazanin" panose="00000400000000000000" pitchFamily="2" charset="-78"/>
            </a:endParaRPr>
          </a:p>
        </p:txBody>
      </p:sp>
    </p:spTree>
    <p:extLst>
      <p:ext uri="{BB962C8B-B14F-4D97-AF65-F5344CB8AC3E}">
        <p14:creationId xmlns:p14="http://schemas.microsoft.com/office/powerpoint/2010/main" xmlns="" val="265707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923452C-DF90-4E38-B764-503AE18A0345}"/>
              </a:ext>
            </a:extLst>
          </p:cNvPr>
          <p:cNvSpPr>
            <a:spLocks noGrp="1"/>
          </p:cNvSpPr>
          <p:nvPr>
            <p:ph idx="1"/>
          </p:nvPr>
        </p:nvSpPr>
        <p:spPr>
          <a:xfrm>
            <a:off x="506896" y="1095555"/>
            <a:ext cx="11370365" cy="5581034"/>
          </a:xfrm>
        </p:spPr>
        <p:txBody>
          <a:bodyPr>
            <a:normAutofit/>
          </a:bodyPr>
          <a:lstStyle/>
          <a:p>
            <a:pPr marL="0" indent="0" algn="just" rtl="1">
              <a:lnSpc>
                <a:spcPct val="160000"/>
              </a:lnSpc>
              <a:spcBef>
                <a:spcPts val="0"/>
              </a:spcBef>
              <a:buNone/>
            </a:pPr>
            <a:r>
              <a:rPr lang="fa-IR" dirty="0">
                <a:cs typeface="B Nazanin" panose="00000400000000000000" pitchFamily="2" charset="-78"/>
              </a:rPr>
              <a:t>-</a:t>
            </a:r>
            <a:r>
              <a:rPr lang="en-US" dirty="0">
                <a:cs typeface="B Nazanin" panose="00000400000000000000" pitchFamily="2" charset="-78"/>
              </a:rPr>
              <a:t>  </a:t>
            </a:r>
            <a:r>
              <a:rPr lang="fa-IR" dirty="0">
                <a:cs typeface="B Nazanin" panose="00000400000000000000" pitchFamily="2" charset="-78"/>
              </a:rPr>
              <a:t> </a:t>
            </a:r>
            <a:r>
              <a:rPr lang="fa-IR" sz="2400" dirty="0">
                <a:cs typeface="B Nazanin" panose="00000400000000000000" pitchFamily="2" charset="-78"/>
              </a:rPr>
              <a:t>تأکید بر نگاه، خواسته‌ها و نیازهای روزافزون شهروندان در تعامل نهاد و سازمان‏های مدیریت شهری (شهرداری، شورا) که </a:t>
            </a:r>
            <a:r>
              <a:rPr lang="en-US" sz="2400" dirty="0">
                <a:cs typeface="B Nazanin" panose="00000400000000000000" pitchFamily="2" charset="-78"/>
              </a:rPr>
              <a:t> </a:t>
            </a:r>
            <a:r>
              <a:rPr lang="fa-IR" sz="2400" dirty="0">
                <a:cs typeface="B Nazanin" panose="00000400000000000000" pitchFamily="2" charset="-78"/>
              </a:rPr>
              <a:t>اصل مشروعیت، کارآیی و بهره‌وری را در انجام رسالت خدمات‌رسانی شهری تأمین می‌کند.</a:t>
            </a:r>
          </a:p>
          <a:p>
            <a:pPr algn="just" rtl="1">
              <a:lnSpc>
                <a:spcPct val="160000"/>
              </a:lnSpc>
              <a:spcBef>
                <a:spcPts val="0"/>
              </a:spcBef>
              <a:buFontTx/>
              <a:buChar char="-"/>
            </a:pPr>
            <a:r>
              <a:rPr lang="fa-IR" sz="2400" dirty="0">
                <a:cs typeface="B Nazanin" panose="00000400000000000000" pitchFamily="2" charset="-78"/>
              </a:rPr>
              <a:t>بازاریابی مناسب و اصلاح و تقویت فرایند ارائه خدمات شهری ضمن بهبود رضایتمندی شهروندان، اعتماد عمومی و در نهایت تضمین مشروعیت نظام سیاسی و مدیریت شهری </a:t>
            </a:r>
          </a:p>
          <a:p>
            <a:pPr algn="just" rtl="1">
              <a:lnSpc>
                <a:spcPct val="160000"/>
              </a:lnSpc>
              <a:spcBef>
                <a:spcPts val="0"/>
              </a:spcBef>
              <a:buFontTx/>
              <a:buChar char="-"/>
            </a:pPr>
            <a:r>
              <a:rPr lang="fa-IR" sz="2400" dirty="0">
                <a:cs typeface="B Nazanin" panose="00000400000000000000" pitchFamily="2" charset="-78"/>
              </a:rPr>
              <a:t>با گسترش تحولات جهانی و به تبع آن، تنوع و سطح انتظارات شهروندان از خدمات شهری بیشتر شده و رفتار و عملکرد نظام اجرایی مدیریت شهری نیز بیشتر مورد نظارت و انتقاد عمومی قرار گرفته، لذا بایستی همواره مدیران و برنامه‌ریزان مراقب عملکرد خود باشند و شهرداری‌ها و سایر نهادهای مسئول همواره باید کوشش کنند و برای بقاء و پویایی خود عملکرد اجرایی خویش را مدام ارتقاء بخشند و زمینه‌های خدمات‌رسانی را در قلمرو شهری مطلوب سازند.</a:t>
            </a:r>
            <a:endParaRPr lang="en-US" sz="2400" dirty="0">
              <a:cs typeface="B Nazanin" panose="00000400000000000000" pitchFamily="2" charset="-78"/>
            </a:endParaRPr>
          </a:p>
        </p:txBody>
      </p:sp>
      <p:sp>
        <p:nvSpPr>
          <p:cNvPr id="4" name="Title 1">
            <a:extLst>
              <a:ext uri="{FF2B5EF4-FFF2-40B4-BE49-F238E27FC236}">
                <a16:creationId xmlns:a16="http://schemas.microsoft.com/office/drawing/2014/main" xmlns="" id="{D6EEB037-C786-4E68-9AB3-AF93212E517B}"/>
              </a:ext>
            </a:extLst>
          </p:cNvPr>
          <p:cNvSpPr txBox="1">
            <a:spLocks/>
          </p:cNvSpPr>
          <p:nvPr/>
        </p:nvSpPr>
        <p:spPr>
          <a:xfrm>
            <a:off x="3131389" y="181411"/>
            <a:ext cx="8229600" cy="667727"/>
          </a:xfrm>
          <a:prstGeom prst="rect">
            <a:avLst/>
          </a:prstGeom>
          <a:solidFill>
            <a:schemeClr val="accent3">
              <a:lumMod val="60000"/>
              <a:lumOff val="40000"/>
            </a:schemeClr>
          </a:solidFill>
          <a:ln w="57150">
            <a:solidFill>
              <a:schemeClr val="accent3"/>
            </a:solidFill>
          </a:ln>
        </p:spPr>
        <p:txBody>
          <a:bodyPr vert="horz" lIns="91440" tIns="45720" rIns="91440" bIns="45720" rtlCol="1"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150000"/>
              </a:lnSpc>
              <a:defRPr/>
            </a:pPr>
            <a:r>
              <a:rPr lang="fa-IR" sz="2400" dirty="0">
                <a:cs typeface="B Titr" panose="00000700000000000000" pitchFamily="2" charset="-78"/>
              </a:rPr>
              <a:t>اهمیت و ضرورت پرداختن به مباحث "خدمات شهری</a:t>
            </a:r>
            <a:r>
              <a:rPr lang="fa-IR" sz="2400" dirty="0">
                <a:cs typeface="B Nazanin" panose="00000400000000000000" pitchFamily="2" charset="-78"/>
              </a:rPr>
              <a:t>"</a:t>
            </a:r>
            <a:endParaRPr lang="en-US" sz="2400" b="1" dirty="0">
              <a:cs typeface="B Nazanin" pitchFamily="2" charset="-78"/>
            </a:endParaRPr>
          </a:p>
        </p:txBody>
      </p:sp>
    </p:spTree>
    <p:extLst>
      <p:ext uri="{BB962C8B-B14F-4D97-AF65-F5344CB8AC3E}">
        <p14:creationId xmlns:p14="http://schemas.microsoft.com/office/powerpoint/2010/main" xmlns="" val="709779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005ED9-399A-4DFE-BFA7-77E398BA11D4}"/>
              </a:ext>
            </a:extLst>
          </p:cNvPr>
          <p:cNvSpPr>
            <a:spLocks noGrp="1"/>
          </p:cNvSpPr>
          <p:nvPr>
            <p:ph type="title"/>
          </p:nvPr>
        </p:nvSpPr>
        <p:spPr>
          <a:xfrm>
            <a:off x="838200" y="365126"/>
            <a:ext cx="10515600" cy="859826"/>
          </a:xfrm>
        </p:spPr>
        <p:txBody>
          <a:bodyPr>
            <a:normAutofit/>
          </a:bodyPr>
          <a:lstStyle/>
          <a:p>
            <a:pPr algn="ctr" rtl="1"/>
            <a:r>
              <a:rPr lang="fa-IR" sz="2400" dirty="0">
                <a:solidFill>
                  <a:schemeClr val="accent1">
                    <a:lumMod val="75000"/>
                  </a:schemeClr>
                </a:solidFill>
                <a:cs typeface="B Titr" panose="00000700000000000000" pitchFamily="2" charset="-78"/>
              </a:rPr>
              <a:t>بسترهای لازم برای خدمات‏رسانی</a:t>
            </a:r>
            <a:endParaRPr lang="en-US" sz="2400" dirty="0">
              <a:solidFill>
                <a:schemeClr val="accent1">
                  <a:lumMod val="75000"/>
                </a:schemeClr>
              </a:solidFill>
              <a:cs typeface="B Titr" panose="00000700000000000000" pitchFamily="2" charset="-78"/>
            </a:endParaRPr>
          </a:p>
        </p:txBody>
      </p:sp>
      <p:pic>
        <p:nvPicPr>
          <p:cNvPr id="4" name="Content Placeholder 3">
            <a:extLst>
              <a:ext uri="{FF2B5EF4-FFF2-40B4-BE49-F238E27FC236}">
                <a16:creationId xmlns:a16="http://schemas.microsoft.com/office/drawing/2014/main" xmlns="" id="{986D5F00-AC7F-43D7-89A7-214D0EE2D29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81487" y="1570009"/>
            <a:ext cx="10869283" cy="4494362"/>
          </a:xfrm>
        </p:spPr>
      </p:pic>
    </p:spTree>
    <p:extLst>
      <p:ext uri="{BB962C8B-B14F-4D97-AF65-F5344CB8AC3E}">
        <p14:creationId xmlns:p14="http://schemas.microsoft.com/office/powerpoint/2010/main" xmlns="" val="18731422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570AD3-107E-48B2-ACFC-B78645CE90C3}"/>
              </a:ext>
            </a:extLst>
          </p:cNvPr>
          <p:cNvSpPr>
            <a:spLocks noGrp="1"/>
          </p:cNvSpPr>
          <p:nvPr>
            <p:ph type="title"/>
          </p:nvPr>
        </p:nvSpPr>
        <p:spPr>
          <a:xfrm>
            <a:off x="838200" y="365125"/>
            <a:ext cx="10515600" cy="626913"/>
          </a:xfrm>
        </p:spPr>
        <p:txBody>
          <a:bodyPr>
            <a:normAutofit/>
          </a:bodyPr>
          <a:lstStyle/>
          <a:p>
            <a:pPr algn="ctr" rtl="1"/>
            <a:r>
              <a:rPr lang="fa-IR" sz="2400" dirty="0">
                <a:solidFill>
                  <a:schemeClr val="accent1">
                    <a:lumMod val="75000"/>
                  </a:schemeClr>
                </a:solidFill>
                <a:cs typeface="B Titr" panose="00000700000000000000" pitchFamily="2" charset="-78"/>
              </a:rPr>
              <a:t>نحوه ایجاد شرایط پاسخگویی و اعتماد عمومی شهروندان</a:t>
            </a:r>
            <a:endParaRPr lang="en-US" sz="2400" dirty="0">
              <a:solidFill>
                <a:schemeClr val="accent1">
                  <a:lumMod val="75000"/>
                </a:schemeClr>
              </a:solidFill>
              <a:cs typeface="B Titr" panose="00000700000000000000" pitchFamily="2" charset="-78"/>
            </a:endParaRPr>
          </a:p>
        </p:txBody>
      </p:sp>
      <p:pic>
        <p:nvPicPr>
          <p:cNvPr id="5" name="Content Placeholder 4">
            <a:extLst>
              <a:ext uri="{FF2B5EF4-FFF2-40B4-BE49-F238E27FC236}">
                <a16:creationId xmlns:a16="http://schemas.microsoft.com/office/drawing/2014/main" xmlns="" id="{8A46ACD9-2F1A-49BA-A565-0634F46555A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160059" y="992038"/>
            <a:ext cx="7140388" cy="5556680"/>
          </a:xfrm>
        </p:spPr>
      </p:pic>
    </p:spTree>
    <p:extLst>
      <p:ext uri="{BB962C8B-B14F-4D97-AF65-F5344CB8AC3E}">
        <p14:creationId xmlns:p14="http://schemas.microsoft.com/office/powerpoint/2010/main" xmlns="" val="12302274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0D4821-BE6E-415E-85AC-3598FA5BB2B8}"/>
              </a:ext>
            </a:extLst>
          </p:cNvPr>
          <p:cNvSpPr>
            <a:spLocks noGrp="1"/>
          </p:cNvSpPr>
          <p:nvPr>
            <p:ph type="title"/>
          </p:nvPr>
        </p:nvSpPr>
        <p:spPr>
          <a:xfrm>
            <a:off x="838199" y="365126"/>
            <a:ext cx="11020425" cy="609660"/>
          </a:xfrm>
        </p:spPr>
        <p:txBody>
          <a:bodyPr>
            <a:normAutofit/>
          </a:bodyPr>
          <a:lstStyle/>
          <a:p>
            <a:pPr algn="r" rtl="1"/>
            <a:r>
              <a:rPr lang="fa-IR" sz="2400" dirty="0">
                <a:solidFill>
                  <a:schemeClr val="accent1">
                    <a:lumMod val="75000"/>
                  </a:schemeClr>
                </a:solidFill>
                <a:cs typeface="B Titr" panose="00000700000000000000" pitchFamily="2" charset="-78"/>
              </a:rPr>
              <a:t>پیشنهادهای حوزه نظام‏های سازمانی</a:t>
            </a:r>
            <a:endParaRPr lang="en-US" sz="2400" dirty="0">
              <a:solidFill>
                <a:schemeClr val="accent1">
                  <a:lumMod val="75000"/>
                </a:schemeClr>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3FE16960-B59A-48FF-9147-B7F7F85093DB}"/>
              </a:ext>
            </a:extLst>
          </p:cNvPr>
          <p:cNvSpPr>
            <a:spLocks noGrp="1"/>
          </p:cNvSpPr>
          <p:nvPr>
            <p:ph idx="1"/>
          </p:nvPr>
        </p:nvSpPr>
        <p:spPr>
          <a:xfrm>
            <a:off x="590551" y="1114425"/>
            <a:ext cx="11367098" cy="5536990"/>
          </a:xfrm>
        </p:spPr>
        <p:txBody>
          <a:bodyPr>
            <a:noAutofit/>
          </a:bodyPr>
          <a:lstStyle/>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اطلاع‏رسانی به مردم در مورد امکانات، محدودیت‏ها و فعالیت‏های سازمان‏های خدمات‏رسان که نیازمند فعالیت‏های وسیع‏تر روابط عمومی‏ها و در عین حال آزادی رسانه‏های خبری است.</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درخواست، پذیرش و بررسی نقد، اعتراض و شکایت مردم به عنوان بازخوردی برای اصلاح و یا بهبود فعالیت‏های سازمان</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اعلام نتایج بررسی‏های انجام شده در مورد شکایات مردم و یا نظرات شهروندان و همچنین سعی در جلب اعتماد آنها</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توجه واقعی به مسائل مادی و معنوی نیروی انسانی سازما‏‏ن‏های دولتی با توجه به شرایط خاص همان سازمان</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تقویت فرهنگ قانون‏مداری و این که همه در برابر قانون برابر هستند با سازوکار وضع قوانین مناسب و واقع‏بینانه</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ایجاد طیف وسیعی از انتخاب‏های خط‏مشی، استراتژی‏های مدیریتی، مسئولیت‏های اخلاقی و تعهدات مدنی برای مدیران</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احترام به مردم</a:t>
            </a:r>
          </a:p>
        </p:txBody>
      </p:sp>
    </p:spTree>
    <p:extLst>
      <p:ext uri="{BB962C8B-B14F-4D97-AF65-F5344CB8AC3E}">
        <p14:creationId xmlns:p14="http://schemas.microsoft.com/office/powerpoint/2010/main" xmlns="" val="11902844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9D396C-E28D-4351-8099-2E30E823AA0C}"/>
              </a:ext>
            </a:extLst>
          </p:cNvPr>
          <p:cNvSpPr>
            <a:spLocks noGrp="1"/>
          </p:cNvSpPr>
          <p:nvPr>
            <p:ph idx="1"/>
          </p:nvPr>
        </p:nvSpPr>
        <p:spPr>
          <a:xfrm>
            <a:off x="838200" y="476250"/>
            <a:ext cx="10515600" cy="6381751"/>
          </a:xfrm>
        </p:spPr>
        <p:txBody>
          <a:bodyPr>
            <a:noAutofit/>
          </a:bodyPr>
          <a:lstStyle/>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بررسی نظام‏مند و دوره‏ای قوانین و برنامه‏ها، بیانیه مأموریت، استراتژی‏ها، خطوط راهنما، اهداف سالیانه و همچنین برنامه‏ریزی جهت توسعه آنها</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تخصیص دادن منابع انسانی، مالی و تکنولوژیک به گونه‏ای شایسته</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اطمینان یافتن از رعایت اصول اخلاقی در قوانین و برنامه‏ها</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ایجاد فرایندهای مدیریتی شفاف و برنامه‏های روشن برای انجام امور</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گرفتن بازخوردهایی از ذی‏نفعان به منظور ارزیابی عملکرد برنامه‏ها و قوانین ارائه شده</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تدوین مأموریت‏ها و استراتژی‏هایی که منعکس کننده ارزش‏ها و منافع عامه مردم باشد.</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مستندسازی دستگاه‏های اجرایی</a:t>
            </a:r>
          </a:p>
          <a:p>
            <a:pPr algn="r" rtl="1">
              <a:lnSpc>
                <a:spcPct val="150000"/>
              </a:lnSpc>
              <a:spcBef>
                <a:spcPts val="0"/>
              </a:spcBef>
              <a:buFont typeface="Arial" panose="020B0604020202020204" pitchFamily="34" charset="0"/>
              <a:buChar char="•"/>
            </a:pPr>
            <a:r>
              <a:rPr lang="fa-IR" sz="2400" dirty="0">
                <a:cs typeface="B Nazanin" panose="00000400000000000000" pitchFamily="2" charset="-78"/>
              </a:rPr>
              <a:t>بازنگری، اصلاح و مهندسی مجدد روش‏های انجام کار به منظور ایجاد سهولت و افزایش سرعت و دقت در خدمات رسانی به مردم</a:t>
            </a:r>
          </a:p>
        </p:txBody>
      </p:sp>
    </p:spTree>
    <p:extLst>
      <p:ext uri="{BB962C8B-B14F-4D97-AF65-F5344CB8AC3E}">
        <p14:creationId xmlns:p14="http://schemas.microsoft.com/office/powerpoint/2010/main" xmlns="" val="19748455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E127866-2E16-4735-B938-C295A0466002}"/>
              </a:ext>
            </a:extLst>
          </p:cNvPr>
          <p:cNvSpPr>
            <a:spLocks noGrp="1"/>
          </p:cNvSpPr>
          <p:nvPr>
            <p:ph idx="1"/>
          </p:nvPr>
        </p:nvSpPr>
        <p:spPr>
          <a:xfrm>
            <a:off x="1761564" y="517584"/>
            <a:ext cx="9592235" cy="5934973"/>
          </a:xfrm>
        </p:spPr>
        <p:txBody>
          <a:bodyPr>
            <a:normAutofit/>
          </a:bodyPr>
          <a:lstStyle/>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ایجاد سازوکارهای لازم به منظور تشویق کارکنانی که موجب رضایت خدمت‏گیرندگان می‏شوند و برخورد با کارکنان خطاکار</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اصلاح و بازنگری مقررات استخدامی کارکنان دولت بر اساس راهبرد "تداوم خدمت و ارتقای کارکنان دولت منوط به رضایتمندی شهروندان"</a:t>
            </a:r>
            <a:endParaRPr lang="en-US" sz="2400" dirty="0">
              <a:cs typeface="B Nazanin" panose="00000400000000000000" pitchFamily="2" charset="-78"/>
            </a:endParaRP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اصل بر اعتماد به شهروندان در انجام خدمات</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تقدیر و تشویق از مدیران و کارکنان موفق و برخورد قانونی با مدیران و کارکنانی که موجب نارضایتی مردم می‏شوند.</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تهیه و تدوین دستورالعمل تشویق و تنبیه حاوی اعطای لوح</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ارائه اطلاعات لازم به همکاران به منظور انجام خدمات بهینه و تسریع در اجرای امور به نحو مطلوب</a:t>
            </a:r>
          </a:p>
          <a:p>
            <a:pPr algn="just" rtl="1">
              <a:lnSpc>
                <a:spcPct val="150000"/>
              </a:lnSpc>
              <a:spcBef>
                <a:spcPts val="0"/>
              </a:spcBef>
              <a:buFont typeface="Arial" panose="020B0604020202020204" pitchFamily="34" charset="0"/>
              <a:buChar char="•"/>
            </a:pPr>
            <a:r>
              <a:rPr lang="fa-IR" sz="2400" dirty="0">
                <a:cs typeface="B Nazanin" panose="00000400000000000000" pitchFamily="2" charset="-78"/>
              </a:rPr>
              <a:t>ایجاد احساس مسئولیت در کارکنان نسبت به حرفه و سازمان متبوع خود</a:t>
            </a:r>
            <a:endParaRPr lang="en-US" sz="2400" dirty="0">
              <a:cs typeface="B Nazanin" panose="00000400000000000000" pitchFamily="2" charset="-78"/>
            </a:endParaRPr>
          </a:p>
        </p:txBody>
      </p:sp>
    </p:spTree>
    <p:extLst>
      <p:ext uri="{BB962C8B-B14F-4D97-AF65-F5344CB8AC3E}">
        <p14:creationId xmlns:p14="http://schemas.microsoft.com/office/powerpoint/2010/main" xmlns="" val="16636380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A582EA9-EC17-40E6-A595-6E1D34236805}"/>
              </a:ext>
            </a:extLst>
          </p:cNvPr>
          <p:cNvSpPr>
            <a:spLocks noGrp="1"/>
          </p:cNvSpPr>
          <p:nvPr>
            <p:ph idx="1"/>
          </p:nvPr>
        </p:nvSpPr>
        <p:spPr>
          <a:xfrm>
            <a:off x="2579687" y="1752600"/>
            <a:ext cx="8915400" cy="3777622"/>
          </a:xfrm>
        </p:spPr>
        <p:txBody>
          <a:bodyPr>
            <a:normAutofit/>
          </a:bodyPr>
          <a:lstStyle/>
          <a:p>
            <a:pPr marL="0" indent="0" algn="ctr" rtl="1">
              <a:buNone/>
            </a:pPr>
            <a:r>
              <a:rPr lang="fa-IR" sz="2800" dirty="0">
                <a:solidFill>
                  <a:schemeClr val="accent1">
                    <a:lumMod val="75000"/>
                  </a:schemeClr>
                </a:solidFill>
                <a:cs typeface="B Titr" panose="00000700000000000000" pitchFamily="2" charset="-78"/>
              </a:rPr>
              <a:t>پایان</a:t>
            </a:r>
          </a:p>
          <a:p>
            <a:pPr marL="0" indent="0" algn="ctr" rtl="1">
              <a:buNone/>
            </a:pPr>
            <a:endParaRPr lang="fa-IR" sz="2800" dirty="0">
              <a:solidFill>
                <a:schemeClr val="accent1">
                  <a:lumMod val="75000"/>
                </a:schemeClr>
              </a:solidFill>
              <a:cs typeface="B Titr" panose="00000700000000000000" pitchFamily="2" charset="-78"/>
            </a:endParaRPr>
          </a:p>
          <a:p>
            <a:pPr marL="0" indent="0" algn="ctr" rtl="1">
              <a:buNone/>
            </a:pPr>
            <a:r>
              <a:rPr lang="fa-IR" sz="2800" dirty="0">
                <a:solidFill>
                  <a:schemeClr val="accent1">
                    <a:lumMod val="75000"/>
                  </a:schemeClr>
                </a:solidFill>
                <a:cs typeface="B Titr" panose="00000700000000000000" pitchFamily="2" charset="-78"/>
              </a:rPr>
              <a:t>با آرزوی موفقیت برای شما</a:t>
            </a:r>
            <a:endParaRPr lang="en-US" sz="2800" dirty="0">
              <a:solidFill>
                <a:schemeClr val="accent1">
                  <a:lumMod val="75000"/>
                </a:schemeClr>
              </a:solidFill>
              <a:cs typeface="B Titr" panose="00000700000000000000" pitchFamily="2" charset="-78"/>
            </a:endParaRPr>
          </a:p>
        </p:txBody>
      </p:sp>
    </p:spTree>
    <p:extLst>
      <p:ext uri="{BB962C8B-B14F-4D97-AF65-F5344CB8AC3E}">
        <p14:creationId xmlns:p14="http://schemas.microsoft.com/office/powerpoint/2010/main" xmlns="" val="313993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xmlns="" id="{5496F828-7CD5-4DDF-834D-F8CFF3733195}"/>
              </a:ext>
            </a:extLst>
          </p:cNvPr>
          <p:cNvSpPr>
            <a:spLocks noGrp="1"/>
          </p:cNvSpPr>
          <p:nvPr>
            <p:ph type="title"/>
          </p:nvPr>
        </p:nvSpPr>
        <p:spPr>
          <a:xfrm>
            <a:off x="2592388" y="268941"/>
            <a:ext cx="9156789" cy="930131"/>
          </a:xfrm>
        </p:spPr>
        <p:txBody>
          <a:bodyPr>
            <a:normAutofit/>
          </a:bodyPr>
          <a:lstStyle/>
          <a:p>
            <a:pPr algn="r" rtl="1"/>
            <a:r>
              <a:rPr lang="fa-IR" sz="2400" dirty="0">
                <a:solidFill>
                  <a:schemeClr val="accent1">
                    <a:lumMod val="75000"/>
                  </a:schemeClr>
                </a:solidFill>
                <a:cs typeface="B Titr" panose="00000700000000000000" pitchFamily="2" charset="-78"/>
              </a:rPr>
              <a:t>شکل‏گیری مدل و چارچوب تئوریک برای اصلاحات اداری</a:t>
            </a:r>
            <a:endParaRPr lang="en-US" sz="2400" dirty="0">
              <a:solidFill>
                <a:schemeClr val="accent1">
                  <a:lumMod val="75000"/>
                </a:schemeClr>
              </a:solidFill>
              <a:cs typeface="B Titr" panose="00000700000000000000" pitchFamily="2" charset="-78"/>
            </a:endParaRPr>
          </a:p>
        </p:txBody>
      </p:sp>
      <p:sp>
        <p:nvSpPr>
          <p:cNvPr id="3" name="Content Placeholder 2"/>
          <p:cNvSpPr>
            <a:spLocks noGrp="1"/>
          </p:cNvSpPr>
          <p:nvPr>
            <p:ph idx="1"/>
          </p:nvPr>
        </p:nvSpPr>
        <p:spPr>
          <a:xfrm>
            <a:off x="901521" y="1076325"/>
            <a:ext cx="10908406" cy="4834897"/>
          </a:xfrm>
        </p:spPr>
        <p:txBody>
          <a:bodyPr>
            <a:noAutofit/>
          </a:bodyPr>
          <a:lstStyle/>
          <a:p>
            <a:pPr marL="0" indent="0" algn="just" rtl="1">
              <a:lnSpc>
                <a:spcPct val="150000"/>
              </a:lnSpc>
              <a:spcBef>
                <a:spcPts val="0"/>
              </a:spcBef>
              <a:buNone/>
            </a:pPr>
            <a:r>
              <a:rPr lang="fa-IR" sz="2400" dirty="0">
                <a:cs typeface="B Nazanin" panose="00000400000000000000" pitchFamily="2" charset="-78"/>
              </a:rPr>
              <a:t>دو بعد از اصلاحات اداری و روابط شهروند - دولت با تأکید بر حکمرانی خوب شهری در نظام مدیریت عمومی: </a:t>
            </a:r>
          </a:p>
          <a:p>
            <a:pPr marL="0" indent="0" algn="just" rtl="1">
              <a:lnSpc>
                <a:spcPct val="150000"/>
              </a:lnSpc>
              <a:spcBef>
                <a:spcPts val="0"/>
              </a:spcBef>
              <a:buNone/>
            </a:pPr>
            <a:r>
              <a:rPr lang="fa-IR" sz="2400" b="1" dirty="0">
                <a:solidFill>
                  <a:schemeClr val="accent1">
                    <a:lumMod val="75000"/>
                  </a:schemeClr>
                </a:solidFill>
                <a:cs typeface="B Nazanin" panose="00000400000000000000" pitchFamily="2" charset="-78"/>
              </a:rPr>
              <a:t>الف- سطح بوروکراتیزه شدن: </a:t>
            </a:r>
            <a:r>
              <a:rPr lang="fa-IR" sz="2400" dirty="0">
                <a:cs typeface="B Nazanin" panose="00000400000000000000" pitchFamily="2" charset="-78"/>
              </a:rPr>
              <a:t>با شاخص‏هایی نظیر میزان بکارگیری رویه‏ها و فرایندها و شرح وظایف تعیین می‏شود. در این پارادایم افراد ارباب‏رجوعی هستند که باید اداره شوند و برای آنها استانداردها و قوانین وضع شده است.</a:t>
            </a:r>
          </a:p>
          <a:p>
            <a:pPr marL="0" indent="0" algn="just" rtl="1">
              <a:lnSpc>
                <a:spcPct val="150000"/>
              </a:lnSpc>
              <a:spcBef>
                <a:spcPts val="0"/>
              </a:spcBef>
              <a:buNone/>
            </a:pPr>
            <a:r>
              <a:rPr lang="fa-IR" sz="2400" b="1" dirty="0">
                <a:solidFill>
                  <a:schemeClr val="accent1">
                    <a:lumMod val="75000"/>
                  </a:schemeClr>
                </a:solidFill>
                <a:cs typeface="B Nazanin" panose="00000400000000000000" pitchFamily="2" charset="-78"/>
              </a:rPr>
              <a:t>ب- سطح شهروندمداری فعال: </a:t>
            </a:r>
            <a:r>
              <a:rPr lang="fa-IR" sz="2400" dirty="0">
                <a:cs typeface="B Nazanin" panose="00000400000000000000" pitchFamily="2" charset="-78"/>
              </a:rPr>
              <a:t>با شاخص‏هایی مشخص می‏شود که در آن افراد به شیوه معنی‏دار مشارکت می‏نمایند.</a:t>
            </a:r>
          </a:p>
          <a:p>
            <a:pPr marL="0" indent="0" algn="just" rtl="1">
              <a:lnSpc>
                <a:spcPct val="150000"/>
              </a:lnSpc>
              <a:spcBef>
                <a:spcPts val="0"/>
              </a:spcBef>
              <a:buNone/>
            </a:pPr>
            <a:endParaRPr lang="fa-IR" sz="2400" dirty="0">
              <a:cs typeface="B Nazanin" panose="00000400000000000000" pitchFamily="2" charset="-78"/>
            </a:endParaRPr>
          </a:p>
          <a:p>
            <a:pPr marL="0" indent="0" algn="just" rtl="1">
              <a:lnSpc>
                <a:spcPct val="150000"/>
              </a:lnSpc>
              <a:spcBef>
                <a:spcPts val="0"/>
              </a:spcBef>
              <a:buNone/>
            </a:pPr>
            <a:r>
              <a:rPr lang="fa-IR" sz="2400" b="1" dirty="0">
                <a:solidFill>
                  <a:schemeClr val="accent1">
                    <a:lumMod val="75000"/>
                  </a:schemeClr>
                </a:solidFill>
                <a:cs typeface="B Nazanin" panose="00000400000000000000" pitchFamily="2" charset="-78"/>
              </a:rPr>
              <a:t>رویکردهای چهارگانه اداری:</a:t>
            </a:r>
          </a:p>
          <a:p>
            <a:pPr marL="0" indent="0" algn="just" rtl="1">
              <a:lnSpc>
                <a:spcPct val="150000"/>
              </a:lnSpc>
              <a:spcBef>
                <a:spcPts val="0"/>
              </a:spcBef>
              <a:buNone/>
            </a:pPr>
            <a:r>
              <a:rPr lang="fa-IR" sz="2400" dirty="0">
                <a:cs typeface="B Titr" panose="00000700000000000000" pitchFamily="2" charset="-78"/>
              </a:rPr>
              <a:t> </a:t>
            </a:r>
            <a:r>
              <a:rPr lang="fa-IR" sz="2400" dirty="0">
                <a:cs typeface="B Nazanin" panose="00000400000000000000" pitchFamily="2" charset="-78"/>
              </a:rPr>
              <a:t>1- بوروکراتیک 2- بازارمدار </a:t>
            </a:r>
            <a:r>
              <a:rPr lang="fa-IR" sz="1400" dirty="0">
                <a:cs typeface="B Nazanin" panose="00000400000000000000" pitchFamily="2" charset="-78"/>
              </a:rPr>
              <a:t>–</a:t>
            </a:r>
            <a:r>
              <a:rPr lang="fa-IR" sz="2400" dirty="0">
                <a:cs typeface="B Nazanin" panose="00000400000000000000" pitchFamily="2" charset="-78"/>
              </a:rPr>
              <a:t> نوآور  3- مشارکت نهادی  4- مشارکتی پسامدرن</a:t>
            </a:r>
          </a:p>
          <a:p>
            <a:pPr marL="0" indent="0" algn="just" rtl="1">
              <a:lnSpc>
                <a:spcPct val="150000"/>
              </a:lnSpc>
              <a:buNone/>
            </a:pPr>
            <a:endParaRPr lang="en-US" sz="2400" dirty="0">
              <a:cs typeface="B Nazanin" panose="00000400000000000000" pitchFamily="2" charset="-78"/>
            </a:endParaRPr>
          </a:p>
        </p:txBody>
      </p:sp>
    </p:spTree>
    <p:extLst>
      <p:ext uri="{BB962C8B-B14F-4D97-AF65-F5344CB8AC3E}">
        <p14:creationId xmlns:p14="http://schemas.microsoft.com/office/powerpoint/2010/main" xmlns="" val="421228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719" y="389965"/>
            <a:ext cx="10751576" cy="5131292"/>
          </a:xfrm>
        </p:spPr>
        <p:txBody>
          <a:bodyPr>
            <a:normAutofit/>
          </a:bodyPr>
          <a:lstStyle/>
          <a:p>
            <a:pPr marL="0" indent="0" algn="just" rtl="1">
              <a:lnSpc>
                <a:spcPct val="160000"/>
              </a:lnSpc>
              <a:spcBef>
                <a:spcPts val="0"/>
              </a:spcBef>
              <a:buNone/>
            </a:pPr>
            <a:r>
              <a:rPr lang="fa-IR" sz="2400" dirty="0">
                <a:solidFill>
                  <a:schemeClr val="accent1">
                    <a:lumMod val="75000"/>
                  </a:schemeClr>
                </a:solidFill>
                <a:cs typeface="B Titr" panose="00000700000000000000" pitchFamily="2" charset="-78"/>
              </a:rPr>
              <a:t>رویکرد بوروکراتیک (اداری – قانونی)</a:t>
            </a:r>
            <a:endParaRPr lang="fa-IR" sz="2400" b="1" dirty="0">
              <a:solidFill>
                <a:schemeClr val="accent1">
                  <a:lumMod val="75000"/>
                </a:schemeClr>
              </a:solidFill>
              <a:cs typeface="B Nazanin" pitchFamily="2" charset="-78"/>
            </a:endParaRPr>
          </a:p>
          <a:p>
            <a:pPr marL="0" indent="0" algn="just" rtl="1">
              <a:lnSpc>
                <a:spcPct val="160000"/>
              </a:lnSpc>
              <a:spcBef>
                <a:spcPts val="0"/>
              </a:spcBef>
              <a:buNone/>
            </a:pPr>
            <a:r>
              <a:rPr lang="fa-IR" sz="2400" dirty="0">
                <a:cs typeface="B Nazanin" pitchFamily="2" charset="-78"/>
              </a:rPr>
              <a:t>افراد ارباب‏رجوعی هستند که باید اداره شوند و برای آنها استانداردها و قوانین وضع شده است. ویژگی مهم آن؛ بی‏طرفی سیاسی، کنترل بالا و محدودیت آزادی، دخالت محدود شهروندان و عدم کارآیی سیستم می‏باشد. </a:t>
            </a:r>
          </a:p>
          <a:p>
            <a:pPr marL="0" indent="0" algn="just" rtl="1">
              <a:lnSpc>
                <a:spcPct val="160000"/>
              </a:lnSpc>
              <a:spcBef>
                <a:spcPts val="0"/>
              </a:spcBef>
              <a:buNone/>
            </a:pPr>
            <a:endParaRPr lang="fa-IR" sz="2400" dirty="0">
              <a:cs typeface="B Nazanin" pitchFamily="2" charset="-78"/>
            </a:endParaRPr>
          </a:p>
          <a:p>
            <a:pPr marL="0" indent="0" algn="just" rtl="1">
              <a:lnSpc>
                <a:spcPct val="160000"/>
              </a:lnSpc>
              <a:spcBef>
                <a:spcPts val="0"/>
              </a:spcBef>
              <a:buNone/>
            </a:pPr>
            <a:r>
              <a:rPr lang="fa-IR" sz="2400" dirty="0">
                <a:solidFill>
                  <a:schemeClr val="accent1">
                    <a:lumMod val="75000"/>
                  </a:schemeClr>
                </a:solidFill>
                <a:cs typeface="B Titr" panose="00000700000000000000" pitchFamily="2" charset="-78"/>
              </a:rPr>
              <a:t>رویکرد بازار مدار –  نوآور</a:t>
            </a:r>
          </a:p>
          <a:p>
            <a:pPr marL="0" indent="0" algn="just" rtl="1">
              <a:lnSpc>
                <a:spcPct val="160000"/>
              </a:lnSpc>
              <a:spcBef>
                <a:spcPts val="0"/>
              </a:spcBef>
              <a:buNone/>
            </a:pPr>
            <a:r>
              <a:rPr lang="fa-IR" sz="2400" dirty="0">
                <a:cs typeface="B Titr" panose="00000700000000000000" pitchFamily="2" charset="-78"/>
              </a:rPr>
              <a:t> </a:t>
            </a:r>
            <a:r>
              <a:rPr lang="fa-IR" sz="2400" dirty="0">
                <a:cs typeface="B Nazanin" panose="00000400000000000000" pitchFamily="2" charset="-78"/>
              </a:rPr>
              <a:t>در این رویکرد ایده‏ها و سازوکار بازار فی‏مابین شرکت‏های مدیریتی و مشتریان مطرح می‏گردد و با تعریف مجدد مأموریت سازمانی و شفاف سازی فرایندهای شرکت‏ها، سعی بر غیرمتمرکز نمودن تصمیم‏گیری‏ها (خصوصی سازی) می‏باشد که این شیوه مدل عمومی حکمرانی است که در نظام مدیریت امور خدماتی شهرها شکل گرفته است.</a:t>
            </a:r>
          </a:p>
          <a:p>
            <a:pPr marL="0" indent="0" algn="just" rtl="1">
              <a:lnSpc>
                <a:spcPct val="200000"/>
              </a:lnSpc>
              <a:buNone/>
            </a:pPr>
            <a:endParaRPr lang="en-US" sz="2400" b="1" dirty="0">
              <a:cs typeface="B Nazanin" pitchFamily="2" charset="-78"/>
            </a:endParaRPr>
          </a:p>
          <a:p>
            <a:pPr marL="0" indent="0" algn="just" rtl="1">
              <a:lnSpc>
                <a:spcPct val="200000"/>
              </a:lnSpc>
              <a:buNone/>
            </a:pPr>
            <a:endParaRPr lang="en-US" sz="2400" dirty="0">
              <a:cs typeface="B Lotus" panose="00000400000000000000" pitchFamily="2" charset="-78"/>
            </a:endParaRPr>
          </a:p>
        </p:txBody>
      </p:sp>
    </p:spTree>
    <p:extLst>
      <p:ext uri="{BB962C8B-B14F-4D97-AF65-F5344CB8AC3E}">
        <p14:creationId xmlns:p14="http://schemas.microsoft.com/office/powerpoint/2010/main" xmlns="" val="336114578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5686</TotalTime>
  <Words>7466</Words>
  <Application>Microsoft Office PowerPoint</Application>
  <PresentationFormat>Custom</PresentationFormat>
  <Paragraphs>511</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Wisp</vt:lpstr>
      <vt:lpstr>به نام خدا</vt:lpstr>
      <vt:lpstr>Slide 2</vt:lpstr>
      <vt:lpstr>Slide 3</vt:lpstr>
      <vt:lpstr>Slide 4</vt:lpstr>
      <vt:lpstr>Slide 5</vt:lpstr>
      <vt:lpstr>Slide 6</vt:lpstr>
      <vt:lpstr>Slide 7</vt:lpstr>
      <vt:lpstr>شکل‏گیری مدل و چارچوب تئوریک برای اصلاحات اداری</vt:lpstr>
      <vt:lpstr>Slide 9</vt:lpstr>
      <vt:lpstr>Slide 10</vt:lpstr>
      <vt:lpstr>Slide 11</vt:lpstr>
      <vt:lpstr>Slide 12</vt:lpstr>
      <vt:lpstr>Slide 13</vt:lpstr>
      <vt:lpstr>Slide 14</vt:lpstr>
      <vt:lpstr>Slide 15</vt:lpstr>
      <vt:lpstr>Slide 16</vt:lpstr>
      <vt:lpstr>Slide 17</vt:lpstr>
      <vt:lpstr>تقسیم بندی فرایند خدمات شهری از دیدگاه استانیر(معروف‏ترین تقسیم بندی)</vt:lpstr>
      <vt:lpstr>Slide 19</vt:lpstr>
      <vt:lpstr>Slide 20</vt:lpstr>
      <vt:lpstr>Slide 21</vt:lpstr>
      <vt:lpstr>طبق ماده 55 (قانون مصوب 1334) خدماتی که به عهده شهرداری‌ها واگذار شده است:</vt:lpstr>
      <vt:lpstr>فعالیت خدمات شهری شهرداری‏ها بر اساس قانون کنونی کشور در 5 محور می‏باشد:</vt:lpstr>
      <vt:lpstr>فرایند خدمات شهری شهرداری تهران</vt:lpstr>
      <vt:lpstr>مدل مفهومی خدمات هفتگانه شهری</vt:lpstr>
      <vt:lpstr>اصول و دلایل کلی برقراری ارتباط با شهروندان/ مشتری (خدمات شهری)</vt:lpstr>
      <vt:lpstr>سیستم مدیریت تماس با شهروندان/ مشتریان (ارزش عمر مشتری)</vt:lpstr>
      <vt:lpstr>Slide 28</vt:lpstr>
      <vt:lpstr>روش‏های ارتباطی مراکز خدمات شهری و شهروندان</vt:lpstr>
      <vt:lpstr>روش‏های ارتباطی مراکز خدمات شهری و شهروندان</vt:lpstr>
      <vt:lpstr>   مزایای سیستم های جدید برقراری ارتباط با شهروندان/مشتریان</vt:lpstr>
      <vt:lpstr>ساختار سیستم مدیریت خدمات شهری با شهروندان</vt:lpstr>
      <vt:lpstr>الگوی سیستم مدیریت خدمات شهری (ارتباط با شهروندان/ مشتریان)</vt:lpstr>
      <vt:lpstr>Slide 34</vt:lpstr>
      <vt:lpstr>  مراحل استقرار سیستم مدیریت ارتباط با شهروند / مشتری  (CRM:Customer Relationship Management )</vt:lpstr>
      <vt:lpstr>روش‏های سیستم ارتباطی با شهروندان/مشتریان</vt:lpstr>
      <vt:lpstr>مراحل چرخه بازخورد پیام در سامانه مدیریت ارتباطی (CRM)</vt:lpstr>
      <vt:lpstr>خصوصیات بسیار مهم در ارزیابی رضایت‏مندی شهروندان در کسب خدمات</vt:lpstr>
      <vt:lpstr>کیفیت خدمات و ابعاد آن با تأکید بر خدمات شهری </vt:lpstr>
      <vt:lpstr>مدیریت کیفیت جامع خدمات</vt:lpstr>
      <vt:lpstr>جوایز کیفیت در خدمات</vt:lpstr>
      <vt:lpstr>جایزه دمینگ</vt:lpstr>
      <vt:lpstr>جایزه کیفیت ملی مالکوم بالدریج</vt:lpstr>
      <vt:lpstr>چارچوب جایزه ملی کیفیت مالکوم بالدریج، رویکرد سیستمی (2005)   (سید جوادین و کیماسی، 1384)</vt:lpstr>
      <vt:lpstr>جایزه کیفیت خدمات اروپا</vt:lpstr>
      <vt:lpstr>مدل ارزیابی جایزه کیفیت اروپا (Ghobadian &amp; Seng, 1996)  </vt:lpstr>
      <vt:lpstr>جایزه ملی کیفیت خدمات ایران</vt:lpstr>
      <vt:lpstr>مدل جایزه ملی کیفیت ایران (سید جوادین و کیماسی، 1384)</vt:lpstr>
      <vt:lpstr>ضرورت توجه به کیفیت خدمات</vt:lpstr>
      <vt:lpstr>ضرورت توجه به کیفیت خدمات (سید جوادین و کیماسی، 1384) </vt:lpstr>
      <vt:lpstr>چگونگی سنجش کیفیت خدمات (شهری)  </vt:lpstr>
      <vt:lpstr>مدل‏های مفهومی کیفیت خدمات</vt:lpstr>
      <vt:lpstr>مدل تجزیه و تحلیل شکاف کیفیت</vt:lpstr>
      <vt:lpstr>Slide 54</vt:lpstr>
      <vt:lpstr>مدل تجزیه و تحلیل شکاف کیفیت (سید جوادین و کیماسی، 1384)</vt:lpstr>
      <vt:lpstr>مدل بهبود کیفیت خدمات سازمانی (خدمات شهری)</vt:lpstr>
      <vt:lpstr>مدل بهبود کیفیت خدمات سازمانی (خدمات شهری) (Ghobadian et al,1994) </vt:lpstr>
      <vt:lpstr>مدل کیفیت خدمات رفتاری</vt:lpstr>
      <vt:lpstr>مدل کیفیت خدمات رفتاری (Ghobadian et al,1994) </vt:lpstr>
      <vt:lpstr>مدل سلسله مراتب کیفیت خدمات</vt:lpstr>
      <vt:lpstr>مدل سلسله مراتب کیفیت خدمات (سید جوادین و کیماسی، 1384)</vt:lpstr>
      <vt:lpstr>مدل گرونروس</vt:lpstr>
      <vt:lpstr>مدل گرونروس   (seth &amp; et al,2005)</vt:lpstr>
      <vt:lpstr>مدل می یر/ مت مولر</vt:lpstr>
      <vt:lpstr>مدل می یر/ مت مولر   (Karaus, 2002)</vt:lpstr>
      <vt:lpstr>مدل خدمات کیفی جامع</vt:lpstr>
      <vt:lpstr>Slide 67</vt:lpstr>
      <vt:lpstr>بسترهای لازم برای خدمات‏رسانی</vt:lpstr>
      <vt:lpstr>Slide 69</vt:lpstr>
      <vt:lpstr>بسترهای لازم برای خدمات‏رسانی</vt:lpstr>
      <vt:lpstr>نحوه ایجاد شرایط پاسخگویی و اعتماد عمومی شهروندان</vt:lpstr>
      <vt:lpstr>پیشنهادهای حوزه نظام‏های سازمانی</vt:lpstr>
      <vt:lpstr>Slide 73</vt:lpstr>
      <vt:lpstr>Slide 74</vt:lpstr>
      <vt:lpstr>Slide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تعاریف خدمت</dc:title>
  <dc:creator>Mrs.mohammadi</dc:creator>
  <cp:lastModifiedBy>hamsite1</cp:lastModifiedBy>
  <cp:revision>725</cp:revision>
  <dcterms:created xsi:type="dcterms:W3CDTF">2022-11-28T05:09:19Z</dcterms:created>
  <dcterms:modified xsi:type="dcterms:W3CDTF">2023-06-11T09:37:27Z</dcterms:modified>
</cp:coreProperties>
</file>